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19"/>
  </p:notesMasterIdLst>
  <p:sldIdLst>
    <p:sldId id="268" r:id="rId2"/>
    <p:sldId id="271" r:id="rId3"/>
    <p:sldId id="272" r:id="rId4"/>
    <p:sldId id="273" r:id="rId5"/>
    <p:sldId id="274" r:id="rId6"/>
    <p:sldId id="275" r:id="rId7"/>
    <p:sldId id="276" r:id="rId8"/>
    <p:sldId id="267" r:id="rId9"/>
    <p:sldId id="277" r:id="rId10"/>
    <p:sldId id="278" r:id="rId11"/>
    <p:sldId id="279" r:id="rId12"/>
    <p:sldId id="280" r:id="rId13"/>
    <p:sldId id="261" r:id="rId14"/>
    <p:sldId id="264" r:id="rId15"/>
    <p:sldId id="266" r:id="rId16"/>
    <p:sldId id="281" r:id="rId17"/>
    <p:sldId id="282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69D368-ED66-4018-9FB7-93631D68F5D3}" type="datetimeFigureOut">
              <a:rPr lang="en-US" smtClean="0"/>
              <a:t>4/25/2023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E65E39-0967-42CE-9A76-A15AE6F24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5721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E65E39-0967-42CE-9A76-A15AE6F2415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8795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7507C5E9-CD57-4528-80B7-BBF848B65A87}" type="datetime1">
              <a:rPr lang="ro-RO" smtClean="0"/>
              <a:t>25.04.2023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r>
              <a:rPr lang="it-IT"/>
              <a:t>MINISTERUL CERCETARII, INOVARII SI DIGITALIZARII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31B714D1-919F-4A46-B1D4-F469FB220D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831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0B58E-0E52-494F-B7E6-D14D6D0D8DE5}" type="datetime1">
              <a:rPr lang="ro-RO" smtClean="0"/>
              <a:t>25.04.2023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MINISTERUL CERCETARII, INOVARII SI DIGITALIZARII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714D1-919F-4A46-B1D4-F469FB220D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056087"/>
      </p:ext>
    </p:extLst>
  </p:cSld>
  <p:clrMapOvr>
    <a:masterClrMapping/>
  </p:clrMapOvr>
  <p:hf hd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0B58E-0E52-494F-B7E6-D14D6D0D8DE5}" type="datetime1">
              <a:rPr lang="ro-RO" smtClean="0"/>
              <a:t>25.04.2023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MINISTERUL CERCETARII, INOVARII SI DIGITALIZARII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714D1-919F-4A46-B1D4-F469FB220D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892196"/>
      </p:ext>
    </p:extLst>
  </p:cSld>
  <p:clrMapOvr>
    <a:masterClrMapping/>
  </p:clrMapOvr>
  <p:hf hd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0B58E-0E52-494F-B7E6-D14D6D0D8DE5}" type="datetime1">
              <a:rPr lang="ro-RO" smtClean="0"/>
              <a:t>25.04.2023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MINISTERUL CERCETARII, INOVARII SI DIGITALIZARII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714D1-919F-4A46-B1D4-F469FB220DAF}" type="slidenum">
              <a:rPr lang="en-US" smtClean="0"/>
              <a:t>‹#›</a:t>
            </a:fld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296165"/>
      </p:ext>
    </p:extLst>
  </p:cSld>
  <p:clrMapOvr>
    <a:masterClrMapping/>
  </p:clrMapOvr>
  <p:hf hd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0B58E-0E52-494F-B7E6-D14D6D0D8DE5}" type="datetime1">
              <a:rPr lang="ro-RO" smtClean="0"/>
              <a:t>25.04.2023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MINISTERUL CERCETARII, INOVARII SI DIGITALIZARII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714D1-919F-4A46-B1D4-F469FB220D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942174"/>
      </p:ext>
    </p:extLst>
  </p:cSld>
  <p:clrMapOvr>
    <a:masterClrMapping/>
  </p:clrMapOvr>
  <p:hf hd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0B58E-0E52-494F-B7E6-D14D6D0D8DE5}" type="datetime1">
              <a:rPr lang="ro-RO" smtClean="0"/>
              <a:t>25.04.2023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MINISTERUL CERCETARII, INOVARII SI DIGITALIZARII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714D1-919F-4A46-B1D4-F469FB220D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221919"/>
      </p:ext>
    </p:extLst>
  </p:cSld>
  <p:clrMapOvr>
    <a:masterClrMapping/>
  </p:clrMapOvr>
  <p:hf hd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0B58E-0E52-494F-B7E6-D14D6D0D8DE5}" type="datetime1">
              <a:rPr lang="ro-RO" smtClean="0"/>
              <a:t>25.04.2023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MINISTERUL CERCETARII, INOVARII SI DIGITALIZARII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714D1-919F-4A46-B1D4-F469FB220D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039114"/>
      </p:ext>
    </p:extLst>
  </p:cSld>
  <p:clrMapOvr>
    <a:masterClrMapping/>
  </p:clrMapOvr>
  <p:hf hdr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0D9D8-E850-49F4-BDE3-4FFD76B4D476}" type="datetime1">
              <a:rPr lang="ro-RO" smtClean="0"/>
              <a:t>25.04.2023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MINISTERUL CERCETARII, INOVARII SI DIGITALIZARII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714D1-919F-4A46-B1D4-F469FB220D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0279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F570F-F069-4EC5-9C8F-8975CABDE89B}" type="datetime1">
              <a:rPr lang="ro-RO" smtClean="0"/>
              <a:t>25.04.2023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MINISTERUL CERCETARII, INOVARII SI DIGITALIZARII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714D1-919F-4A46-B1D4-F469FB220D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882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16121-401B-4BBC-A8C9-FF31A1799C58}" type="datetime1">
              <a:rPr lang="ro-RO" smtClean="0"/>
              <a:t>25.04.2023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MINISTERUL CERCETARII, INOVARII SI DIGITALIZARII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714D1-919F-4A46-B1D4-F469FB220D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81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FBEA7-2F54-4EA7-8D14-653EB6386681}" type="datetime1">
              <a:rPr lang="ro-RO" smtClean="0"/>
              <a:t>25.04.2023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MINISTERUL CERCETARII, INOVARII SI DIGITALIZARII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714D1-919F-4A46-B1D4-F469FB220D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485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7285B-D29F-4E97-AFB3-E09CC59DE1BC}" type="datetime1">
              <a:rPr lang="ro-RO" smtClean="0"/>
              <a:t>25.04.2023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MINISTERUL CERCETARII, INOVARII SI DIGITALIZARII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714D1-919F-4A46-B1D4-F469FB220D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605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298CF-A113-479E-A208-CBB483005DF5}" type="datetime1">
              <a:rPr lang="ro-RO" smtClean="0"/>
              <a:t>25.04.2023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MINISTERUL CERCETARII, INOVARII SI DIGITALIZARII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714D1-919F-4A46-B1D4-F469FB220D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006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B00EC-F645-4C57-94F9-9491B38E49DE}" type="datetime1">
              <a:rPr lang="ro-RO" smtClean="0"/>
              <a:t>25.04.2023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MINISTERUL CERCETARII, INOVARII SI DIGITALIZARII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714D1-919F-4A46-B1D4-F469FB220D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2702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CB538-9BCC-4137-A65F-F74A76FEA372}" type="datetime1">
              <a:rPr lang="ro-RO" smtClean="0"/>
              <a:t>25.04.2023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MINISTERUL CERCETARII, INOVARII SI DIGITALIZARII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714D1-919F-4A46-B1D4-F469FB220D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937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17A36-37D0-4980-8AD5-B0A5630AB33D}" type="datetime1">
              <a:rPr lang="ro-RO" smtClean="0"/>
              <a:t>25.04.2023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MINISTERUL CERCETARII, INOVARII SI DIGITALIZARII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714D1-919F-4A46-B1D4-F469FB220D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516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CF7E1-34EE-4638-B3CD-30D1055B13CE}" type="datetime1">
              <a:rPr lang="ro-RO" smtClean="0"/>
              <a:t>25.04.2023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MINISTERUL CERCETARII, INOVARII SI DIGITALIZARII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714D1-919F-4A46-B1D4-F469FB220D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453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E0B58E-0E52-494F-B7E6-D14D6D0D8DE5}" type="datetime1">
              <a:rPr lang="ro-RO" smtClean="0"/>
              <a:t>25.04.2023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/>
              <a:t>MINISTERUL CERCETARII, INOVARII SI DIGITALIZARII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B714D1-919F-4A46-B1D4-F469FB220D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96361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71748" y="1219199"/>
            <a:ext cx="10406743" cy="1655037"/>
          </a:xfrm>
        </p:spPr>
        <p:txBody>
          <a:bodyPr>
            <a:normAutofit/>
          </a:bodyPr>
          <a:lstStyle/>
          <a:p>
            <a:r>
              <a:rPr lang="en-US" sz="4000" dirty="0">
                <a:latin typeface="Trebuchet MS" panose="020B0603020202020204" pitchFamily="34" charset="0"/>
              </a:rPr>
              <a:t>ELEMENTELE PRINCIPALE ALE PROCESULUI DE EXPERTIZ</a:t>
            </a:r>
            <a:r>
              <a:rPr lang="ro-RO" sz="4000" dirty="0">
                <a:latin typeface="Trebuchet MS" panose="020B0603020202020204" pitchFamily="34" charset="0"/>
              </a:rPr>
              <a:t>Ă</a:t>
            </a:r>
            <a:endParaRPr lang="en-US" sz="4000" dirty="0">
              <a:latin typeface="Trebuchet MS" panose="020B0603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898128"/>
            <a:ext cx="10302240" cy="1196385"/>
          </a:xfrm>
        </p:spPr>
        <p:txBody>
          <a:bodyPr>
            <a:noAutofit/>
          </a:bodyPr>
          <a:lstStyle/>
          <a:p>
            <a:pPr algn="just"/>
            <a:r>
              <a:rPr lang="en-US" sz="2800" dirty="0" err="1">
                <a:latin typeface="Trebuchet MS" panose="020B0603020202020204" pitchFamily="34" charset="0"/>
              </a:rPr>
              <a:t>CERTIFICAREa</a:t>
            </a:r>
            <a:r>
              <a:rPr lang="en-US" sz="2800" dirty="0">
                <a:latin typeface="Trebuchet MS" panose="020B0603020202020204" pitchFamily="34" charset="0"/>
              </a:rPr>
              <a:t> ACTIVIT</a:t>
            </a:r>
            <a:r>
              <a:rPr lang="ro-RO" sz="2800" dirty="0">
                <a:latin typeface="Trebuchet MS" panose="020B0603020202020204" pitchFamily="34" charset="0"/>
              </a:rPr>
              <a:t>ĂȚ</a:t>
            </a:r>
            <a:r>
              <a:rPr lang="en-US" sz="2800" dirty="0">
                <a:latin typeface="Trebuchet MS" panose="020B0603020202020204" pitchFamily="34" charset="0"/>
              </a:rPr>
              <a:t>ILOR DE CERCETARE-DEZVOLTARE </a:t>
            </a:r>
            <a:r>
              <a:rPr lang="ro-RO" sz="2800" dirty="0">
                <a:latin typeface="Trebuchet MS" panose="020B0603020202020204" pitchFamily="34" charset="0"/>
              </a:rPr>
              <a:t>Î</a:t>
            </a:r>
            <a:r>
              <a:rPr lang="en-US" sz="2800" dirty="0">
                <a:latin typeface="Trebuchet MS" panose="020B0603020202020204" pitchFamily="34" charset="0"/>
              </a:rPr>
              <a:t>N VEDEREA APLIC</a:t>
            </a:r>
            <a:r>
              <a:rPr lang="ro-RO" sz="2800" dirty="0">
                <a:latin typeface="Trebuchet MS" panose="020B0603020202020204" pitchFamily="34" charset="0"/>
              </a:rPr>
              <a:t>Ă</a:t>
            </a:r>
            <a:r>
              <a:rPr lang="en-US" sz="2800" dirty="0">
                <a:latin typeface="Trebuchet MS" panose="020B0603020202020204" pitchFamily="34" charset="0"/>
              </a:rPr>
              <a:t>RII FACILIT</a:t>
            </a:r>
            <a:r>
              <a:rPr lang="ro-RO" sz="2800" dirty="0">
                <a:latin typeface="Trebuchet MS" panose="020B0603020202020204" pitchFamily="34" charset="0"/>
              </a:rPr>
              <a:t>ĂȚ</a:t>
            </a:r>
            <a:r>
              <a:rPr lang="en-US" sz="2800" dirty="0">
                <a:latin typeface="Trebuchet MS" panose="020B0603020202020204" pitchFamily="34" charset="0"/>
              </a:rPr>
              <a:t>ILOR FISCALE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107473" y="6236560"/>
            <a:ext cx="885717" cy="365125"/>
          </a:xfrm>
        </p:spPr>
        <p:txBody>
          <a:bodyPr/>
          <a:lstStyle/>
          <a:p>
            <a:pPr algn="ctr"/>
            <a:fld id="{50856878-B99D-4B26-8B39-D9C0A7F683C2}" type="datetime1">
              <a:rPr lang="ro-RO" b="1" smtClean="0">
                <a:solidFill>
                  <a:schemeClr val="tx2"/>
                </a:solidFill>
              </a:rPr>
              <a:pPr algn="ctr"/>
              <a:t>25.04.2023</a:t>
            </a:fld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24891" y="6419122"/>
            <a:ext cx="3200674" cy="365125"/>
          </a:xfrm>
        </p:spPr>
        <p:txBody>
          <a:bodyPr/>
          <a:lstStyle/>
          <a:p>
            <a:r>
              <a:rPr lang="it-IT" b="1" dirty="0">
                <a:solidFill>
                  <a:schemeClr val="tx2"/>
                </a:solidFill>
              </a:rPr>
              <a:t>MINISTERUL CERCETARII, INOVARII SI DIGITALIZARII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826240" y="6290352"/>
            <a:ext cx="243840" cy="311332"/>
          </a:xfrm>
        </p:spPr>
        <p:txBody>
          <a:bodyPr/>
          <a:lstStyle/>
          <a:p>
            <a:fld id="{31B714D1-919F-4A46-B1D4-F469FB220DA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11298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2155099" y="6213249"/>
            <a:ext cx="859591" cy="365125"/>
          </a:xfrm>
        </p:spPr>
        <p:txBody>
          <a:bodyPr/>
          <a:lstStyle/>
          <a:p>
            <a:fld id="{8B25A95A-2EA1-403D-B862-401BECA60620}" type="datetime1">
              <a:rPr lang="ro-RO" smtClean="0"/>
              <a:t>25.04.2023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181226" y="6394270"/>
            <a:ext cx="3070044" cy="365125"/>
          </a:xfrm>
        </p:spPr>
        <p:txBody>
          <a:bodyPr/>
          <a:lstStyle/>
          <a:p>
            <a:r>
              <a:rPr lang="it-IT" dirty="0"/>
              <a:t>MINISTERUL CERCETARII, INOVARII SI DIGITALIZARII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678195" y="6213249"/>
            <a:ext cx="339634" cy="365125"/>
          </a:xfrm>
        </p:spPr>
        <p:txBody>
          <a:bodyPr/>
          <a:lstStyle/>
          <a:p>
            <a:fld id="{31B714D1-919F-4A46-B1D4-F469FB220DAF}" type="slidenum">
              <a:rPr lang="en-US" smtClean="0"/>
              <a:t>10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3448594" y="522513"/>
            <a:ext cx="8399418" cy="836023"/>
          </a:xfrm>
        </p:spPr>
        <p:txBody>
          <a:bodyPr>
            <a:normAutofit fontScale="90000"/>
          </a:bodyPr>
          <a:lstStyle/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en-US" sz="3200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ETAPA 2</a:t>
            </a:r>
            <a:br>
              <a:rPr lang="en-US" sz="3200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000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DESEMNAREA UNUI EXPERT DIN REXCD IN VEDEREA EFECTUARII EXPERTIZEI</a:t>
            </a:r>
            <a:endParaRPr lang="en-US" sz="2000" dirty="0">
              <a:latin typeface="Trebuchet MS" panose="020B0603020202020204" pitchFamily="34" charset="0"/>
            </a:endParaRPr>
          </a:p>
        </p:txBody>
      </p:sp>
      <p:sp>
        <p:nvSpPr>
          <p:cNvPr id="10" name="Title 5"/>
          <p:cNvSpPr txBox="1">
            <a:spLocks/>
          </p:cNvSpPr>
          <p:nvPr/>
        </p:nvSpPr>
        <p:spPr>
          <a:xfrm>
            <a:off x="1275805" y="2124892"/>
            <a:ext cx="9914709" cy="235131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dirty="0">
                <a:solidFill>
                  <a:srgbClr val="FFFF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MCID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VERIFIC</a:t>
            </a:r>
            <a:r>
              <a:rPr lang="ro-RO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Ă</a:t>
            </a: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DAC</a:t>
            </a:r>
            <a:r>
              <a:rPr lang="ro-RO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Ă</a:t>
            </a: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CEREREA DE EXPERTIZ</a:t>
            </a:r>
            <a:r>
              <a:rPr lang="ro-RO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Ă</a:t>
            </a: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ESTE COMPLETAT</a:t>
            </a:r>
            <a:r>
              <a:rPr lang="ro-RO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Ă</a:t>
            </a: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CORECT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ro-RO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</a:t>
            </a: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NREGISTREAZ</a:t>
            </a:r>
            <a:r>
              <a:rPr lang="ro-RO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Ă</a:t>
            </a: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CEREREA DE EXPERTIZ</a:t>
            </a:r>
            <a:r>
              <a:rPr lang="ro-RO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Ă</a:t>
            </a:r>
            <a:endParaRPr lang="en-US" sz="1600" b="1" dirty="0">
              <a:solidFill>
                <a:srgbClr val="FF0000"/>
              </a:solidFill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DESEMNEAZ</a:t>
            </a:r>
            <a:r>
              <a:rPr lang="ro-RO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Ă</a:t>
            </a: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 UN EXPERT DIN REXCD </a:t>
            </a:r>
            <a:r>
              <a:rPr lang="ro-RO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Î</a:t>
            </a: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N MAXIMUM 15 ZILE LUCR</a:t>
            </a:r>
            <a:r>
              <a:rPr lang="ro-RO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Ă</a:t>
            </a: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TOARE DE LA DATA </a:t>
            </a:r>
            <a:r>
              <a:rPr lang="ro-RO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Î</a:t>
            </a: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NREGISTR</a:t>
            </a:r>
            <a:r>
              <a:rPr lang="ro-RO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Ă</a:t>
            </a: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RII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EXPERTUL ESTE DESEMNAT CORESPUNZ</a:t>
            </a:r>
            <a:r>
              <a:rPr lang="ro-RO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Ă</a:t>
            </a: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TOR DOMENIULUI / SUBDOMENIULUI DE CERCETARE-DEZVOLTARE, INOVARE </a:t>
            </a:r>
            <a:r>
              <a:rPr lang="ro-RO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Ș</a:t>
            </a: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I SPECIALIZARE INTELIGENT</a:t>
            </a:r>
            <a:r>
              <a:rPr lang="ro-RO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Ă</a:t>
            </a: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 DIN CEREREA DE EXPERTIZ</a:t>
            </a:r>
            <a:r>
              <a:rPr lang="ro-RO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Ă</a:t>
            </a:r>
            <a:endParaRPr lang="en-US" sz="1600" b="1" dirty="0">
              <a:solidFill>
                <a:srgbClr val="FF0000"/>
              </a:solidFill>
              <a:latin typeface="Trebuchet MS" panose="020B060302020202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COMUNIC</a:t>
            </a:r>
            <a:r>
              <a:rPr lang="ro-RO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Ă</a:t>
            </a: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 CONTRIBUABILULUI DATELE DE CONTACT ALE EXPERTULUI</a:t>
            </a:r>
            <a:endParaRPr lang="en-US" sz="1600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21420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2155099" y="6213249"/>
            <a:ext cx="859591" cy="365125"/>
          </a:xfrm>
        </p:spPr>
        <p:txBody>
          <a:bodyPr/>
          <a:lstStyle/>
          <a:p>
            <a:fld id="{8B25A95A-2EA1-403D-B862-401BECA60620}" type="datetime1">
              <a:rPr lang="ro-RO" smtClean="0"/>
              <a:t>25.04.2023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181226" y="6394270"/>
            <a:ext cx="3070044" cy="365125"/>
          </a:xfrm>
        </p:spPr>
        <p:txBody>
          <a:bodyPr/>
          <a:lstStyle/>
          <a:p>
            <a:r>
              <a:rPr lang="it-IT" dirty="0"/>
              <a:t>MINISTERUL CERCETARII, INOVARII SI DIGITALIZARII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678195" y="6213249"/>
            <a:ext cx="339634" cy="365125"/>
          </a:xfrm>
        </p:spPr>
        <p:txBody>
          <a:bodyPr/>
          <a:lstStyle/>
          <a:p>
            <a:fld id="{31B714D1-919F-4A46-B1D4-F469FB220DAF}" type="slidenum">
              <a:rPr lang="en-US" smtClean="0"/>
              <a:t>11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3448594" y="522513"/>
            <a:ext cx="8399418" cy="836023"/>
          </a:xfrm>
        </p:spPr>
        <p:txBody>
          <a:bodyPr>
            <a:normAutofit fontScale="90000"/>
          </a:bodyPr>
          <a:lstStyle/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en-US" sz="3200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ETAPA 3</a:t>
            </a:r>
            <a:br>
              <a:rPr lang="en-US" sz="3200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o-RO" sz="2000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</a:t>
            </a:r>
            <a:r>
              <a:rPr lang="en-US" sz="2000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NCHEIEREA CONTRACTULUI DE EXPERTIZ</a:t>
            </a:r>
            <a:r>
              <a:rPr lang="ro-RO" sz="2000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Ă</a:t>
            </a:r>
            <a:r>
              <a:rPr lang="en-US" sz="2000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2000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</a:t>
            </a:r>
            <a:r>
              <a:rPr lang="en-US" sz="2000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VEDEREA CERTIFIC</a:t>
            </a:r>
            <a:r>
              <a:rPr lang="ro-RO" sz="2000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Ă</a:t>
            </a:r>
            <a:r>
              <a:rPr lang="en-US" sz="2000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RII</a:t>
            </a:r>
            <a:endParaRPr lang="en-US" sz="2000" dirty="0">
              <a:latin typeface="Trebuchet MS" panose="020B0603020202020204" pitchFamily="34" charset="0"/>
            </a:endParaRPr>
          </a:p>
        </p:txBody>
      </p:sp>
      <p:sp>
        <p:nvSpPr>
          <p:cNvPr id="10" name="Title 5"/>
          <p:cNvSpPr txBox="1">
            <a:spLocks/>
          </p:cNvSpPr>
          <p:nvPr/>
        </p:nvSpPr>
        <p:spPr>
          <a:xfrm>
            <a:off x="1214845" y="1976844"/>
            <a:ext cx="9914709" cy="340505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dirty="0">
                <a:solidFill>
                  <a:srgbClr val="FFFF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CONTRIBUABILUL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CONTACTEAZ</a:t>
            </a:r>
            <a:r>
              <a:rPr lang="ro-RO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Ă</a:t>
            </a: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CU CELERITATE EXPERTUL DESEMNAT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EXPERTUL R</a:t>
            </a:r>
            <a:r>
              <a:rPr lang="ro-RO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Ă</a:t>
            </a: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SPUNDE CU CELERITATE </a:t>
            </a:r>
            <a:r>
              <a:rPr lang="ro-RO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Ș</a:t>
            </a: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SEMNEAZA DECLARA</a:t>
            </a:r>
            <a:r>
              <a:rPr lang="ro-RO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Ț</a:t>
            </a: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IA DE CONFIDEN</a:t>
            </a:r>
            <a:r>
              <a:rPr lang="ro-RO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Ț</a:t>
            </a: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IALITATE, CONFORM MODELULUI CADRU DIN ANEXA 3.2 LA </a:t>
            </a:r>
            <a:r>
              <a:rPr lang="en-US" sz="1600" b="1" dirty="0" err="1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omcid</a:t>
            </a: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21578/2022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TRANSMITE EXPERTULUI O COMAND</a:t>
            </a:r>
            <a:r>
              <a:rPr lang="ro-RO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Ă</a:t>
            </a: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EXPERTIZ</a:t>
            </a:r>
            <a:r>
              <a:rPr lang="ro-RO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Ă</a:t>
            </a: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CONFORM MODELULUI CADRU, ANEXA 3.3 LA OMCID 21578/2022 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SEMNEAZ</a:t>
            </a:r>
            <a:r>
              <a:rPr lang="ro-RO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Ă</a:t>
            </a: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 CU EXPERTUL CONTRACTUL DE EXPERTIZ</a:t>
            </a:r>
            <a:r>
              <a:rPr lang="ro-RO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Ă</a:t>
            </a: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 CONFORM MODELULUI CADRUL DIN ANEXA 3.4 LA OMICID 21578/2022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EXPERTUL INFORMEAZ</a:t>
            </a:r>
            <a:r>
              <a:rPr lang="ro-RO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Ă</a:t>
            </a: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 MCID, </a:t>
            </a:r>
            <a:r>
              <a:rPr lang="ro-RO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Î</a:t>
            </a: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N TERMEN DE 5 ZILE LUCR</a:t>
            </a:r>
            <a:r>
              <a:rPr lang="ro-RO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Ă</a:t>
            </a: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TOARE, CU PRIVIRE LA PROGRAMUL DE EXPERTIZ</a:t>
            </a:r>
            <a:r>
              <a:rPr lang="ro-RO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Ă</a:t>
            </a: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 STABILIT DE COMUN ACORD CU CONTRIBUABILUL.</a:t>
            </a:r>
          </a:p>
        </p:txBody>
      </p:sp>
    </p:spTree>
    <p:extLst>
      <p:ext uri="{BB962C8B-B14F-4D97-AF65-F5344CB8AC3E}">
        <p14:creationId xmlns:p14="http://schemas.microsoft.com/office/powerpoint/2010/main" val="157909062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2155099" y="6213249"/>
            <a:ext cx="859591" cy="365125"/>
          </a:xfrm>
        </p:spPr>
        <p:txBody>
          <a:bodyPr/>
          <a:lstStyle/>
          <a:p>
            <a:fld id="{8B25A95A-2EA1-403D-B862-401BECA60620}" type="datetime1">
              <a:rPr lang="ro-RO" smtClean="0"/>
              <a:t>25.04.2023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181226" y="6394270"/>
            <a:ext cx="3070044" cy="365125"/>
          </a:xfrm>
        </p:spPr>
        <p:txBody>
          <a:bodyPr/>
          <a:lstStyle/>
          <a:p>
            <a:r>
              <a:rPr lang="it-IT" dirty="0"/>
              <a:t>MINISTERUL CERCETARII, INOVARII SI DIGITALIZARII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678195" y="6213249"/>
            <a:ext cx="339634" cy="365125"/>
          </a:xfrm>
        </p:spPr>
        <p:txBody>
          <a:bodyPr/>
          <a:lstStyle/>
          <a:p>
            <a:fld id="{31B714D1-919F-4A46-B1D4-F469FB220DAF}" type="slidenum">
              <a:rPr lang="en-US" smtClean="0"/>
              <a:t>12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3509554" y="296090"/>
            <a:ext cx="8399418" cy="836023"/>
          </a:xfrm>
        </p:spPr>
        <p:txBody>
          <a:bodyPr>
            <a:normAutofit fontScale="90000"/>
          </a:bodyPr>
          <a:lstStyle/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en-US" sz="3200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ETAPA 4</a:t>
            </a:r>
            <a:br>
              <a:rPr lang="en-US" sz="3200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000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REALIZAREA EXPERIZEI </a:t>
            </a:r>
            <a:r>
              <a:rPr lang="ro-RO" sz="2000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</a:t>
            </a:r>
            <a:r>
              <a:rPr lang="en-US" sz="2000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VEDEREA CERTIFIC</a:t>
            </a:r>
            <a:r>
              <a:rPr lang="ro-RO" sz="2000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Ă</a:t>
            </a:r>
            <a:r>
              <a:rPr lang="en-US" sz="2000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RII</a:t>
            </a:r>
            <a:endParaRPr lang="en-US" sz="2000" dirty="0">
              <a:latin typeface="Trebuchet MS" panose="020B0603020202020204" pitchFamily="34" charset="0"/>
            </a:endParaRPr>
          </a:p>
        </p:txBody>
      </p:sp>
      <p:sp>
        <p:nvSpPr>
          <p:cNvPr id="10" name="Title 5"/>
          <p:cNvSpPr txBox="1">
            <a:spLocks/>
          </p:cNvSpPr>
          <p:nvPr/>
        </p:nvSpPr>
        <p:spPr>
          <a:xfrm>
            <a:off x="827313" y="1313134"/>
            <a:ext cx="10850882" cy="480960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1800" b="1" dirty="0">
                <a:solidFill>
                  <a:srgbClr val="FFFF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EXPERTUL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ANALIZEAZ</a:t>
            </a:r>
            <a:r>
              <a:rPr lang="ro-RO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Ă</a:t>
            </a: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COMANDA DE EXPERTIZ</a:t>
            </a:r>
            <a:r>
              <a:rPr lang="ro-RO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Ă</a:t>
            </a: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INFORMA</a:t>
            </a:r>
            <a:r>
              <a:rPr lang="ro-RO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Ț</a:t>
            </a: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IILE, DOCUMENTELE </a:t>
            </a:r>
            <a:r>
              <a:rPr lang="ro-RO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Ș</a:t>
            </a: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DATELE PUSE LA DISPOZI</a:t>
            </a:r>
            <a:r>
              <a:rPr lang="ro-RO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Ț</a:t>
            </a: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IE DE CONTRIBUABIL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SOLICIT</a:t>
            </a:r>
            <a:r>
              <a:rPr lang="ro-RO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Ă</a:t>
            </a: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INFORMA</a:t>
            </a:r>
            <a:r>
              <a:rPr lang="ro-RO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Ț</a:t>
            </a: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II </a:t>
            </a:r>
            <a:r>
              <a:rPr lang="ro-RO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Ș</a:t>
            </a: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DOCUMENTE SUPLIMENTARE, DAC</a:t>
            </a:r>
            <a:r>
              <a:rPr lang="ro-RO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Ă</a:t>
            </a: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ESTE CAZUL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VERIFICAREA LA SEDIUL CONTRIBUABILULUI, DUP</a:t>
            </a:r>
            <a:r>
              <a:rPr lang="ro-RO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Ă</a:t>
            </a: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CAZ, A INFORMA</a:t>
            </a:r>
            <a:r>
              <a:rPr lang="ro-RO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Ț</a:t>
            </a: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IILOR, DOCUMENTELOR </a:t>
            </a:r>
            <a:r>
              <a:rPr lang="ro-RO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Ș</a:t>
            </a: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MATERIALELOR PREZENTATE </a:t>
            </a:r>
            <a:r>
              <a:rPr lang="ro-RO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</a:t>
            </a: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FUNC</a:t>
            </a:r>
            <a:r>
              <a:rPr lang="ro-RO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Ț</a:t>
            </a: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IE DE COMPLEXITATEA PROCESULUI DE EXPERTIZ</a:t>
            </a:r>
            <a:r>
              <a:rPr lang="ro-RO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Ă</a:t>
            </a:r>
            <a:endParaRPr lang="en-US" sz="1600" b="1" dirty="0">
              <a:solidFill>
                <a:srgbClr val="FF0000"/>
              </a:solidFill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ELABOREAZ</a:t>
            </a:r>
            <a:r>
              <a:rPr lang="ro-RO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Ă</a:t>
            </a: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RAPORTUL DE EXPERTIZ</a:t>
            </a:r>
            <a:r>
              <a:rPr lang="ro-RO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Ă</a:t>
            </a: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CONFORM MODELULUI CADRU DIN ANEXA 3.5 LA </a:t>
            </a:r>
            <a:r>
              <a:rPr lang="en-US" sz="1600" b="1" dirty="0" err="1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omcid</a:t>
            </a: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21578/2022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RAPORTUL DE EXPERTIZ</a:t>
            </a:r>
            <a:r>
              <a:rPr lang="ro-RO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Ă</a:t>
            </a: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 </a:t>
            </a:r>
            <a:r>
              <a:rPr lang="ro-RO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</a:t>
            </a: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NTOCMESTE </a:t>
            </a:r>
            <a:r>
              <a:rPr lang="ro-RO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</a:t>
            </a: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2 EXEMPLARE </a:t>
            </a:r>
            <a:r>
              <a:rPr lang="ro-RO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Ș</a:t>
            </a: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SE SEMNEAZ</a:t>
            </a:r>
            <a:r>
              <a:rPr lang="ro-RO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Ă</a:t>
            </a: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INCLUSIV DE CONTRIBUABIL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CERTIFIC</a:t>
            </a:r>
            <a:r>
              <a:rPr lang="ro-RO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Ă</a:t>
            </a: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/NU CERTIFIC</a:t>
            </a:r>
            <a:r>
              <a:rPr lang="ro-RO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Ă</a:t>
            </a: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ACTIVIT</a:t>
            </a:r>
            <a:r>
              <a:rPr lang="ro-RO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ĂȚ</a:t>
            </a: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</a:t>
            </a:r>
            <a:r>
              <a:rPr lang="ro-RO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CA FIIND DE CERCETARE-DEZVOLTARE, </a:t>
            </a:r>
            <a:r>
              <a:rPr lang="ro-RO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</a:t>
            </a: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BAZA RAPORTULUI DE EXPERTIZ</a:t>
            </a:r>
            <a:r>
              <a:rPr lang="ro-RO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Ă</a:t>
            </a:r>
            <a:endParaRPr lang="en-US" sz="1600" b="1" dirty="0">
              <a:solidFill>
                <a:srgbClr val="FF0000"/>
              </a:solidFill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ro-RO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Î</a:t>
            </a: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N SITUA</a:t>
            </a:r>
            <a:r>
              <a:rPr lang="ro-RO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Ț</a:t>
            </a: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IA CERTIFIC</a:t>
            </a:r>
            <a:r>
              <a:rPr lang="ro-RO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Ă</a:t>
            </a: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RII ACTIVIT</a:t>
            </a:r>
            <a:r>
              <a:rPr lang="ro-RO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ĂȚ</a:t>
            </a: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ILOR DE CERCETARE-DEZVOLTARE, COMPLETEAZ</a:t>
            </a:r>
            <a:r>
              <a:rPr lang="ro-RO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Ă</a:t>
            </a: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 CERTIFICATUL DE EXPERTIZ</a:t>
            </a:r>
            <a:r>
              <a:rPr lang="ro-RO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Ă</a:t>
            </a: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 </a:t>
            </a:r>
            <a:r>
              <a:rPr lang="ro-RO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Ș</a:t>
            </a: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I</a:t>
            </a:r>
            <a:r>
              <a:rPr lang="ro-RO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,</a:t>
            </a: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 </a:t>
            </a:r>
            <a:r>
              <a:rPr lang="ro-RO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Î</a:t>
            </a: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MPREUNA CU RAPORTUL DE EXPERTIZ</a:t>
            </a:r>
            <a:r>
              <a:rPr lang="ro-RO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Ă</a:t>
            </a: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, </a:t>
            </a:r>
            <a:r>
              <a:rPr lang="ro-RO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Î</a:t>
            </a: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L TRANSMITE </a:t>
            </a:r>
            <a:r>
              <a:rPr lang="ro-RO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LA </a:t>
            </a: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MCID </a:t>
            </a:r>
            <a:r>
              <a:rPr lang="ro-RO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Î</a:t>
            </a: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N VEDEREA </a:t>
            </a:r>
            <a:r>
              <a:rPr lang="ro-RO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OBȚINERII </a:t>
            </a: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AVIZULUI DE CONFORMITATE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ro-RO" sz="1600" b="1" dirty="0"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EXPERTUL are obligația de a notifica MCID,</a:t>
            </a:r>
            <a:r>
              <a:rPr lang="ro-RO" sz="1600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600" b="1" dirty="0"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 termen de 3 zile LUCRĂTOARE, Î</a:t>
            </a:r>
            <a:r>
              <a:rPr lang="en-US" sz="1600" b="1" dirty="0"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 SITUA</a:t>
            </a:r>
            <a:r>
              <a:rPr lang="ro-RO" sz="1600" b="1" dirty="0"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Ț</a:t>
            </a:r>
            <a:r>
              <a:rPr lang="en-US" sz="1600" b="1" dirty="0"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IA </a:t>
            </a:r>
            <a:r>
              <a:rPr lang="ro-RO" sz="1600" b="1" dirty="0"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</a:t>
            </a:r>
            <a:r>
              <a:rPr lang="en-US" sz="1600" b="1" dirty="0"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 CARE </a:t>
            </a:r>
            <a:r>
              <a:rPr lang="ro-RO" sz="1600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contribuabilul are </a:t>
            </a:r>
            <a:r>
              <a:rPr lang="ro-RO" sz="1600" b="1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obiecţii</a:t>
            </a:r>
            <a:r>
              <a:rPr lang="ro-RO" sz="1600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întemeiate cu privire la </a:t>
            </a:r>
            <a:r>
              <a:rPr lang="ro-RO" sz="1600" b="1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conţinutul</a:t>
            </a:r>
            <a:r>
              <a:rPr lang="ro-RO" sz="1600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raportului de expertiză </a:t>
            </a:r>
            <a:endParaRPr lang="en-US" sz="1600" b="1" dirty="0"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12020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66650" y="6252752"/>
            <a:ext cx="934201" cy="365125"/>
          </a:xfrm>
        </p:spPr>
        <p:txBody>
          <a:bodyPr/>
          <a:lstStyle/>
          <a:p>
            <a:fld id="{A25F076A-F739-49AD-A7DA-81EB2653BE2C}" type="datetime1">
              <a:rPr lang="ro-RO" smtClean="0"/>
              <a:t>25.04.2023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71742" y="6405789"/>
            <a:ext cx="3029995" cy="365125"/>
          </a:xfrm>
        </p:spPr>
        <p:txBody>
          <a:bodyPr/>
          <a:lstStyle/>
          <a:p>
            <a:r>
              <a:rPr lang="it-IT" dirty="0"/>
              <a:t>MINISTERUL CERCETARII, INOVARII SI DIGITALIZARII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721737" y="6336120"/>
            <a:ext cx="379410" cy="365125"/>
          </a:xfrm>
        </p:spPr>
        <p:txBody>
          <a:bodyPr/>
          <a:lstStyle/>
          <a:p>
            <a:fld id="{31B714D1-919F-4A46-B1D4-F469FB220DAF}" type="slidenum">
              <a:rPr lang="en-US" smtClean="0"/>
              <a:t>13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071742" y="1827679"/>
            <a:ext cx="9986554" cy="41730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o-RO" b="1" dirty="0"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</a:t>
            </a:r>
            <a:r>
              <a:rPr lang="en-US" b="1" dirty="0"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 SITUA</a:t>
            </a:r>
            <a:r>
              <a:rPr lang="ro-RO" b="1" dirty="0"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Ț</a:t>
            </a:r>
            <a:r>
              <a:rPr lang="en-US" b="1" dirty="0"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IA </a:t>
            </a:r>
            <a:r>
              <a:rPr lang="ro-RO" b="1" dirty="0"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</a:t>
            </a:r>
            <a:r>
              <a:rPr lang="en-US" b="1" dirty="0"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 CARE </a:t>
            </a:r>
            <a:r>
              <a:rPr lang="ro-RO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CONTRIBUABILUL ARE OBIECŢII ÎNTEMEIATE CU PRIVIRE LA CONŢINUTUL RAPORTULUI DE EXPERTIZĂ </a:t>
            </a:r>
            <a:r>
              <a:rPr lang="en-US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 SOLICT</a:t>
            </a:r>
            <a:r>
              <a:rPr lang="ro-RO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Ă</a:t>
            </a:r>
            <a:r>
              <a:rPr lang="en-US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CONCILIEREA DE CATRE MCID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CONCILIEREA ARE LOC LA SEDIUL MCID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MCID </a:t>
            </a:r>
            <a:r>
              <a:rPr lang="ro-RO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</a:t>
            </a:r>
            <a:r>
              <a:rPr lang="en-US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NTOCME</a:t>
            </a:r>
            <a:r>
              <a:rPr lang="ro-RO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Ș</a:t>
            </a:r>
            <a:r>
              <a:rPr lang="en-US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 PROCESUL VERBAL DE CONCILIERE CARE CUPRINDE PUNCTELE DE VEDERE ALE PAR</a:t>
            </a:r>
            <a:r>
              <a:rPr lang="ro-RO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Ț</a:t>
            </a:r>
            <a:r>
              <a:rPr lang="en-US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ILOR </a:t>
            </a:r>
            <a:r>
              <a:rPr lang="ro-RO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Ș</a:t>
            </a:r>
            <a:r>
              <a:rPr lang="en-US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MODUL DE FINALIZARE A CONCELIERII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PROCESUL DE CONCILIERE SE FINALIZEAZ</a:t>
            </a:r>
            <a:r>
              <a:rPr lang="ro-RO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Ă</a:t>
            </a:r>
            <a:r>
              <a:rPr lang="en-US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CU:</a:t>
            </a:r>
          </a:p>
          <a:p>
            <a:pPr marL="1200150" lvl="2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MODIFICAREA RAPORTULUI DE EXPERTIZ</a:t>
            </a:r>
            <a:r>
              <a:rPr lang="ro-RO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Ă</a:t>
            </a:r>
            <a:endParaRPr lang="en-US" b="1" dirty="0"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00150" lvl="2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CONSTATAREA SITUA</a:t>
            </a:r>
            <a:r>
              <a:rPr lang="ro-RO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Ț</a:t>
            </a:r>
            <a:r>
              <a:rPr lang="en-US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IEI DE E</a:t>
            </a:r>
            <a:r>
              <a:rPr lang="ro-RO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Ș</a:t>
            </a:r>
            <a:r>
              <a:rPr lang="en-US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UARE A CONCILIERII FAR</a:t>
            </a:r>
            <a:r>
              <a:rPr lang="ro-RO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Ă</a:t>
            </a:r>
            <a:r>
              <a:rPr lang="en-US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ACORD </a:t>
            </a:r>
            <a:r>
              <a:rPr lang="ro-RO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</a:t>
            </a:r>
            <a:r>
              <a:rPr lang="en-US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NTRE P</a:t>
            </a:r>
            <a:r>
              <a:rPr lang="ro-RO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Ă</a:t>
            </a:r>
            <a:r>
              <a:rPr lang="en-US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r>
              <a:rPr lang="ro-RO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Ț</a:t>
            </a:r>
            <a:r>
              <a:rPr lang="en-US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</a:p>
          <a:p>
            <a:pPr marL="1200150" lvl="2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SISTAREA PROCESULUI LA SOLICITAREA JUSTIFICAT</a:t>
            </a:r>
            <a:r>
              <a:rPr lang="ro-RO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Ă</a:t>
            </a:r>
            <a:r>
              <a:rPr lang="en-US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CONTRIBUABILULUI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US" b="1" dirty="0"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003177" y="827524"/>
            <a:ext cx="2730726" cy="609391"/>
          </a:xfrm>
        </p:spPr>
        <p:txBody>
          <a:bodyPr>
            <a:normAutofit/>
          </a:bodyPr>
          <a:lstStyle/>
          <a:p>
            <a:pPr algn="r"/>
            <a:r>
              <a:rPr lang="en-US" sz="3200" dirty="0">
                <a:latin typeface="Trebuchet MS" panose="020B0603020202020204" pitchFamily="34" charset="0"/>
              </a:rPr>
              <a:t>CONCILIEREA</a:t>
            </a:r>
          </a:p>
        </p:txBody>
      </p:sp>
    </p:spTree>
    <p:extLst>
      <p:ext uri="{BB962C8B-B14F-4D97-AF65-F5344CB8AC3E}">
        <p14:creationId xmlns:p14="http://schemas.microsoft.com/office/powerpoint/2010/main" val="233325166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211081" y="6274095"/>
            <a:ext cx="855824" cy="365125"/>
          </a:xfrm>
        </p:spPr>
        <p:txBody>
          <a:bodyPr/>
          <a:lstStyle/>
          <a:p>
            <a:fld id="{BFB768CA-C2CD-43CD-9520-6924F9659210}" type="datetime1">
              <a:rPr lang="ro-RO" smtClean="0"/>
              <a:t>25.04.2023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211081" y="6463186"/>
            <a:ext cx="3029994" cy="365125"/>
          </a:xfrm>
        </p:spPr>
        <p:txBody>
          <a:bodyPr/>
          <a:lstStyle/>
          <a:p>
            <a:r>
              <a:rPr lang="it-IT" dirty="0"/>
              <a:t>MINISTERUL CERCETARII, INOVARII SI DIGITALIZARII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09263" y="6332877"/>
            <a:ext cx="405536" cy="365125"/>
          </a:xfrm>
        </p:spPr>
        <p:txBody>
          <a:bodyPr/>
          <a:lstStyle/>
          <a:p>
            <a:fld id="{31B714D1-919F-4A46-B1D4-F469FB220DAF}" type="slidenum">
              <a:rPr lang="en-US" smtClean="0"/>
              <a:t>14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5947954" y="896984"/>
            <a:ext cx="5447800" cy="609600"/>
          </a:xfrm>
        </p:spPr>
        <p:txBody>
          <a:bodyPr>
            <a:normAutofit/>
          </a:bodyPr>
          <a:lstStyle/>
          <a:p>
            <a:pPr algn="r"/>
            <a:r>
              <a:rPr lang="en-US" sz="3200" dirty="0">
                <a:latin typeface="Trebuchet MS" panose="020B0603020202020204" pitchFamily="34" charset="0"/>
              </a:rPr>
              <a:t>AVIZUL DE CONFORMITATE</a:t>
            </a:r>
          </a:p>
        </p:txBody>
      </p:sp>
      <p:sp>
        <p:nvSpPr>
          <p:cNvPr id="7" name="Rectangle 6"/>
          <p:cNvSpPr/>
          <p:nvPr/>
        </p:nvSpPr>
        <p:spPr>
          <a:xfrm>
            <a:off x="1071742" y="1827679"/>
            <a:ext cx="9986554" cy="26798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b="1" dirty="0"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MCID, PRIN DIREC</a:t>
            </a:r>
            <a:r>
              <a:rPr lang="ro-RO" b="1" dirty="0"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Ț</a:t>
            </a:r>
            <a:r>
              <a:rPr lang="en-US" b="1" dirty="0"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IA MANAGEMENTUL BAZE</a:t>
            </a:r>
            <a:r>
              <a:rPr lang="ro-RO" b="1" dirty="0"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LOR </a:t>
            </a:r>
            <a:r>
              <a:rPr lang="en-US" b="1" dirty="0"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MATERIALE DE CERCETARE</a:t>
            </a:r>
            <a:r>
              <a:rPr lang="en-US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ro-RO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</a:t>
            </a:r>
            <a:r>
              <a:rPr lang="en-US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NREGISTREAZ</a:t>
            </a:r>
            <a:r>
              <a:rPr lang="ro-RO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Ă</a:t>
            </a:r>
            <a:r>
              <a:rPr lang="en-US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CERTIFICATUL DE EXPERTIZ</a:t>
            </a:r>
            <a:r>
              <a:rPr lang="ro-RO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Ă</a:t>
            </a:r>
            <a:r>
              <a:rPr lang="en-US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Ș</a:t>
            </a:r>
            <a:r>
              <a:rPr lang="en-US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RAPORTUL DE EXPERTIZ</a:t>
            </a:r>
            <a:r>
              <a:rPr lang="ro-RO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Ă</a:t>
            </a:r>
            <a:endParaRPr lang="en-US" b="1" dirty="0"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ANALIZEAZ</a:t>
            </a:r>
            <a:r>
              <a:rPr lang="ro-RO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Ă</a:t>
            </a:r>
            <a:r>
              <a:rPr lang="en-US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DOCUMENTELE TRANSMISE DE C</a:t>
            </a:r>
            <a:r>
              <a:rPr lang="ro-RO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Ă</a:t>
            </a:r>
            <a:r>
              <a:rPr lang="en-US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TRE EXPERT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ACORD</a:t>
            </a:r>
            <a:r>
              <a:rPr lang="ro-RO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Ă</a:t>
            </a:r>
            <a:r>
              <a:rPr lang="en-US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AVIZUL DE CONFORMITATE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TRANSMITE CERTIFICATUL DE EXPERTIZ</a:t>
            </a:r>
            <a:r>
              <a:rPr lang="ro-RO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Ă</a:t>
            </a:r>
            <a:r>
              <a:rPr lang="en-US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CU AVIZUL DE CONFORMITATE C</a:t>
            </a:r>
            <a:r>
              <a:rPr lang="ro-RO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Ă</a:t>
            </a:r>
            <a:r>
              <a:rPr lang="en-US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TRE CONTRIBUABIL </a:t>
            </a:r>
            <a:r>
              <a:rPr lang="ro-RO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</a:t>
            </a:r>
            <a:r>
              <a:rPr lang="en-US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MAXIMUM 10 ZILE LUCR</a:t>
            </a:r>
            <a:r>
              <a:rPr lang="ro-RO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Ă</a:t>
            </a:r>
            <a:r>
              <a:rPr lang="en-US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TOARE DE LA DATA </a:t>
            </a:r>
            <a:r>
              <a:rPr lang="ro-RO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</a:t>
            </a:r>
            <a:r>
              <a:rPr lang="en-US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NREGISTR</a:t>
            </a:r>
            <a:r>
              <a:rPr lang="ro-RO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Ă</a:t>
            </a:r>
            <a:r>
              <a:rPr lang="en-US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RII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endParaRPr lang="en-US" b="1" dirty="0"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539717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1" y="548641"/>
            <a:ext cx="10515600" cy="4263280"/>
          </a:xfrm>
        </p:spPr>
        <p:txBody>
          <a:bodyPr>
            <a:normAutofit/>
          </a:bodyPr>
          <a:lstStyle/>
          <a:p>
            <a:pPr algn="ctr"/>
            <a:r>
              <a:rPr lang="ro-RO" sz="40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Pentru JUSTIFICAREA APLICĂRII facilităților fiscale CONTRIBUABILUL</a:t>
            </a:r>
            <a:r>
              <a:rPr lang="en-US" sz="4000" dirty="0">
                <a:latin typeface="Trebuchet MS" panose="020B0603020202020204" pitchFamily="34" charset="0"/>
              </a:rPr>
              <a:t/>
            </a:r>
            <a:br>
              <a:rPr lang="en-US" sz="4000" dirty="0">
                <a:latin typeface="Trebuchet MS" panose="020B0603020202020204" pitchFamily="34" charset="0"/>
              </a:rPr>
            </a:br>
            <a:r>
              <a:rPr lang="ro-RO" sz="40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prezintă LA</a:t>
            </a:r>
            <a:r>
              <a:rPr lang="en-US" sz="40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ANAF</a:t>
            </a:r>
            <a:endParaRPr lang="en-US" sz="4000" dirty="0">
              <a:latin typeface="Trebuchet MS" panose="020B0603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217612" y="6149088"/>
            <a:ext cx="838407" cy="365125"/>
          </a:xfrm>
        </p:spPr>
        <p:txBody>
          <a:bodyPr/>
          <a:lstStyle/>
          <a:p>
            <a:fld id="{BD29AA30-6B0C-4B72-A76F-0EC1BC6FFB42}" type="datetime1">
              <a:rPr lang="ro-RO" smtClean="0"/>
              <a:t>25.04.2023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217612" y="6336005"/>
            <a:ext cx="2945085" cy="365125"/>
          </a:xfrm>
        </p:spPr>
        <p:txBody>
          <a:bodyPr/>
          <a:lstStyle/>
          <a:p>
            <a:r>
              <a:rPr lang="it-IT"/>
              <a:t>MINISTERUL CERCETARII, INOVARII SI DIGITALIZARII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773988" y="6331650"/>
            <a:ext cx="344575" cy="365125"/>
          </a:xfrm>
        </p:spPr>
        <p:txBody>
          <a:bodyPr/>
          <a:lstStyle/>
          <a:p>
            <a:fld id="{31B714D1-919F-4A46-B1D4-F469FB220DAF}" type="slidenum">
              <a:rPr lang="en-US" smtClean="0"/>
              <a:t>15</a:t>
            </a:fld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217612" y="4022630"/>
            <a:ext cx="95596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o-RO" sz="4000" b="1" dirty="0">
                <a:solidFill>
                  <a:srgbClr val="DE22C3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CERTIFICATUL  DE    EXPERTIZĂ</a:t>
            </a:r>
            <a:endParaRPr lang="en-US" sz="3200" dirty="0">
              <a:solidFill>
                <a:srgbClr val="00B050"/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266840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77349" y="618518"/>
            <a:ext cx="2870062" cy="705185"/>
          </a:xfrm>
        </p:spPr>
        <p:txBody>
          <a:bodyPr/>
          <a:lstStyle/>
          <a:p>
            <a:pPr algn="r"/>
            <a:r>
              <a:rPr lang="en-US" dirty="0">
                <a:latin typeface="Trebuchet MS" panose="020B0603020202020204" pitchFamily="34" charset="0"/>
              </a:rPr>
              <a:t>IMPORTANT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158829" y="6144770"/>
            <a:ext cx="881950" cy="365125"/>
          </a:xfrm>
        </p:spPr>
        <p:txBody>
          <a:bodyPr/>
          <a:lstStyle/>
          <a:p>
            <a:fld id="{3BA16121-401B-4BBC-A8C9-FF31A1799C58}" type="datetime1">
              <a:rPr lang="ro-RO" smtClean="0"/>
              <a:t>25.04.2023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202374" y="6362246"/>
            <a:ext cx="3064829" cy="365125"/>
          </a:xfrm>
        </p:spPr>
        <p:txBody>
          <a:bodyPr/>
          <a:lstStyle/>
          <a:p>
            <a:r>
              <a:rPr lang="it-IT" dirty="0"/>
              <a:t>MINISTERUL CERCETARII, INOVARII SI DIGITALIZARII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756572" y="6336120"/>
            <a:ext cx="335867" cy="365125"/>
          </a:xfrm>
        </p:spPr>
        <p:txBody>
          <a:bodyPr/>
          <a:lstStyle/>
          <a:p>
            <a:fld id="{31B714D1-919F-4A46-B1D4-F469FB220DAF}" type="slidenum">
              <a:rPr lang="en-US" smtClean="0"/>
              <a:t>16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60856" y="1801592"/>
            <a:ext cx="9986554" cy="38652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b="1" dirty="0"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CONTRIBUABILUL</a:t>
            </a:r>
            <a:r>
              <a:rPr lang="en-US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 ASIGUR</a:t>
            </a:r>
            <a:r>
              <a:rPr lang="ro-RO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Ă</a:t>
            </a:r>
            <a:r>
              <a:rPr lang="en-US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</a:t>
            </a:r>
            <a:r>
              <a:rPr lang="ro-RO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Ă</a:t>
            </a:r>
            <a:r>
              <a:rPr lang="en-US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PARCURS REGLEMENT</a:t>
            </a:r>
            <a:r>
              <a:rPr lang="ro-RO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Ă</a:t>
            </a:r>
            <a:r>
              <a:rPr lang="en-US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RILE INCIDENDE APLIC</a:t>
            </a:r>
            <a:r>
              <a:rPr lang="ro-RO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Ă</a:t>
            </a:r>
            <a:r>
              <a:rPr lang="en-US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RII FACILIT</a:t>
            </a:r>
            <a:r>
              <a:rPr lang="ro-RO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Ă</a:t>
            </a:r>
            <a:r>
              <a:rPr lang="en-US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TII FISCALE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COMPLETEAZ</a:t>
            </a:r>
            <a:r>
              <a:rPr lang="ro-RO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Ă</a:t>
            </a:r>
            <a:r>
              <a:rPr lang="en-US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CORECT, CU RESPONSABILITATE CEREREA </a:t>
            </a:r>
            <a:r>
              <a:rPr lang="ro-RO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Ș</a:t>
            </a:r>
            <a:r>
              <a:rPr lang="en-US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COMANDA DE EXPERTIZ</a:t>
            </a:r>
            <a:r>
              <a:rPr lang="ro-RO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Ă</a:t>
            </a:r>
            <a:endParaRPr lang="en-US" b="1" dirty="0"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RESPECT</a:t>
            </a:r>
            <a:r>
              <a:rPr lang="ro-RO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Ă</a:t>
            </a:r>
            <a:r>
              <a:rPr lang="en-US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METODOLOGIA PRIVIND EXPERTIZA </a:t>
            </a:r>
            <a:r>
              <a:rPr lang="ro-RO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</a:t>
            </a:r>
            <a:r>
              <a:rPr lang="en-US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VEDEREA CERTIFIC</a:t>
            </a:r>
            <a:r>
              <a:rPr lang="ro-RO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Ă</a:t>
            </a:r>
            <a:r>
              <a:rPr lang="en-US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RII ACTIVIT</a:t>
            </a:r>
            <a:r>
              <a:rPr lang="ro-RO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ĂȚ</a:t>
            </a:r>
            <a:r>
              <a:rPr lang="en-US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II DE CERCETARE-DEZVOLTARE 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 ASIGUR</a:t>
            </a:r>
            <a:r>
              <a:rPr lang="ro-RO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Ă</a:t>
            </a:r>
            <a:r>
              <a:rPr lang="en-US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DESEMNAREA UNEI</a:t>
            </a:r>
            <a:r>
              <a:rPr lang="ro-RO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PERSOANE</a:t>
            </a:r>
            <a:r>
              <a:rPr lang="en-US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RESPONSABIL</a:t>
            </a:r>
            <a:r>
              <a:rPr lang="ro-RO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en-US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PENTRU </a:t>
            </a:r>
            <a:r>
              <a:rPr lang="ro-RO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</a:t>
            </a:r>
            <a:r>
              <a:rPr lang="en-US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NTOCMIREA </a:t>
            </a:r>
            <a:r>
              <a:rPr lang="ro-RO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Ș</a:t>
            </a:r>
            <a:r>
              <a:rPr lang="en-US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PREZENTAREA DOCUMENTELOR / INFORMA</a:t>
            </a:r>
            <a:r>
              <a:rPr lang="ro-RO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Ț</a:t>
            </a:r>
            <a:r>
              <a:rPr lang="en-US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IILOR / DATELOR SPECIFICE PROCESULUI DE EXPERTIZ</a:t>
            </a:r>
            <a:r>
              <a:rPr lang="ro-RO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Ă</a:t>
            </a:r>
            <a:endParaRPr lang="en-US" b="1" dirty="0"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 ASIGUR</a:t>
            </a:r>
            <a:r>
              <a:rPr lang="ro-RO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Ă</a:t>
            </a:r>
            <a:r>
              <a:rPr lang="en-US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</a:t>
            </a:r>
            <a:r>
              <a:rPr lang="ro-RO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Ă</a:t>
            </a:r>
            <a:r>
              <a:rPr lang="en-US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DOCUMENTELE TRANSMISE </a:t>
            </a:r>
            <a:r>
              <a:rPr lang="ro-RO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</a:t>
            </a:r>
            <a:r>
              <a:rPr lang="en-US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MCID </a:t>
            </a:r>
            <a:r>
              <a:rPr lang="ro-RO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Ș</a:t>
            </a:r>
            <a:r>
              <a:rPr lang="en-US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EXPERTULUI SUNT CONFORME </a:t>
            </a:r>
            <a:r>
              <a:rPr lang="ro-RO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Ș</a:t>
            </a:r>
            <a:r>
              <a:rPr lang="en-US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AU FOST RECEP</a:t>
            </a:r>
            <a:r>
              <a:rPr lang="ro-RO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Ț</a:t>
            </a:r>
            <a:r>
              <a:rPr lang="en-US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IONATE </a:t>
            </a:r>
            <a:r>
              <a:rPr lang="ro-RO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</a:t>
            </a:r>
            <a:r>
              <a:rPr lang="en-US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TERMEN</a:t>
            </a:r>
          </a:p>
        </p:txBody>
      </p:sp>
    </p:spTree>
    <p:extLst>
      <p:ext uri="{BB962C8B-B14F-4D97-AF65-F5344CB8AC3E}">
        <p14:creationId xmlns:p14="http://schemas.microsoft.com/office/powerpoint/2010/main" val="422920266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25989" y="740229"/>
            <a:ext cx="2321422" cy="548640"/>
          </a:xfrm>
        </p:spPr>
        <p:txBody>
          <a:bodyPr>
            <a:normAutofit fontScale="90000"/>
          </a:bodyPr>
          <a:lstStyle/>
          <a:p>
            <a:pPr algn="r"/>
            <a:r>
              <a:rPr lang="ro-RO" dirty="0" smtClean="0">
                <a:solidFill>
                  <a:srgbClr val="FF0000"/>
                </a:solidFill>
                <a:latin typeface="Trebuchet MS" panose="020B0603020202020204" pitchFamily="34" charset="0"/>
              </a:rPr>
              <a:t>IMPORTANT</a:t>
            </a:r>
            <a:endParaRPr lang="en-US" dirty="0">
              <a:solidFill>
                <a:srgbClr val="FF0000"/>
              </a:solidFill>
              <a:latin typeface="Trebuchet MS" panose="020B0603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2249487"/>
            <a:ext cx="9905999" cy="3245622"/>
          </a:xfrm>
        </p:spPr>
        <p:txBody>
          <a:bodyPr/>
          <a:lstStyle/>
          <a:p>
            <a:pPr algn="just"/>
            <a:r>
              <a:rPr lang="ro-RO" dirty="0"/>
              <a:t>Potrivit HG 346 din 12 aprilie 2023, pentru aprobarea Normelor metodologice privind constituirea, funcționarea, evaluarea și acreditarea entităților din infrastructura de inovare si transfer tehnologic, precum si modalitatea de susținere a acestora, Art. 27 (1) lit. f), entitățile de tip </a:t>
            </a:r>
            <a:r>
              <a:rPr lang="ro-RO" b="1" dirty="0"/>
              <a:t>centru de transfer tehnologic pot oferi contribuabililor asistență și consultanță pentru accesarea și obținerea facilităților fiscale în domeniul cercetării, dezvoltării și inovării</a:t>
            </a:r>
            <a:r>
              <a:rPr lang="ro-RO" dirty="0" smtClean="0"/>
              <a:t>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16121-401B-4BBC-A8C9-FF31A1799C58}" type="datetime1">
              <a:rPr lang="ro-RO" smtClean="0"/>
              <a:t>25.04.2023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MINISTERUL CERCETARII, INOVARII SI DIGITALIZARII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714D1-919F-4A46-B1D4-F469FB220DAF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01944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57646"/>
            <a:ext cx="2819400" cy="57476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dirty="0">
                <a:latin typeface="Trebuchet MS" panose="020B0603020202020204" pitchFamily="34" charset="0"/>
              </a:rPr>
              <a:t>CADRU</a:t>
            </a:r>
            <a:r>
              <a:rPr lang="ro-RO" sz="3200" dirty="0">
                <a:latin typeface="Trebuchet MS" panose="020B0603020202020204" pitchFamily="34" charset="0"/>
              </a:rPr>
              <a:t>L</a:t>
            </a:r>
            <a:r>
              <a:rPr lang="en-US" sz="3200" dirty="0">
                <a:latin typeface="Trebuchet MS" panose="020B0603020202020204" pitchFamily="34" charset="0"/>
              </a:rPr>
              <a:t> LEGAL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002071" y="6240644"/>
            <a:ext cx="881950" cy="365125"/>
          </a:xfrm>
        </p:spPr>
        <p:txBody>
          <a:bodyPr/>
          <a:lstStyle/>
          <a:p>
            <a:fld id="{E27EB162-CBD4-4CAB-B92D-0317EDE831EF}" type="datetime1">
              <a:rPr lang="ro-RO" smtClean="0"/>
              <a:t>25.04.2023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063034" y="6405789"/>
            <a:ext cx="6239309" cy="365125"/>
          </a:xfrm>
        </p:spPr>
        <p:txBody>
          <a:bodyPr/>
          <a:lstStyle/>
          <a:p>
            <a:r>
              <a:rPr lang="it-IT" dirty="0"/>
              <a:t>MINISTERUL CERCETARII, INOVARII SI DIGITALIZARII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1826239" y="6379662"/>
            <a:ext cx="248781" cy="264976"/>
          </a:xfrm>
        </p:spPr>
        <p:txBody>
          <a:bodyPr/>
          <a:lstStyle/>
          <a:p>
            <a:fld id="{31B714D1-919F-4A46-B1D4-F469FB220DAF}" type="slidenum">
              <a:rPr lang="en-US" smtClean="0"/>
              <a:t>2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08160" y="1662869"/>
            <a:ext cx="11042469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dirty="0">
                <a:latin typeface="Trebuchet MS" panose="020B0603020202020204" pitchFamily="34" charset="0"/>
              </a:rPr>
              <a:t>ART. 20 DIN CODUL FISCAL</a:t>
            </a:r>
          </a:p>
          <a:p>
            <a:pPr marL="342900" indent="-342900">
              <a:lnSpc>
                <a:spcPct val="150000"/>
              </a:lnSpc>
              <a:buFontTx/>
              <a:buAutoNum type="arabicPeriod"/>
            </a:pPr>
            <a:r>
              <a:rPr lang="en-US" dirty="0">
                <a:latin typeface="Trebuchet MS" panose="020B0603020202020204" pitchFamily="34" charset="0"/>
              </a:rPr>
              <a:t>OG 57/2002 APROBAT</a:t>
            </a:r>
            <a:r>
              <a:rPr lang="ro-RO" dirty="0">
                <a:latin typeface="Trebuchet MS" panose="020B0603020202020204" pitchFamily="34" charset="0"/>
              </a:rPr>
              <a:t>Ă</a:t>
            </a:r>
            <a:r>
              <a:rPr lang="en-US" dirty="0">
                <a:latin typeface="Trebuchet MS" panose="020B0603020202020204" pitchFamily="34" charset="0"/>
              </a:rPr>
              <a:t> PRIN L</a:t>
            </a:r>
            <a:r>
              <a:rPr lang="ro-RO" dirty="0">
                <a:latin typeface="Trebuchet MS" panose="020B0603020202020204" pitchFamily="34" charset="0"/>
              </a:rPr>
              <a:t>EGEA 324/2003,</a:t>
            </a:r>
            <a:r>
              <a:rPr lang="en-US" dirty="0">
                <a:latin typeface="Trebuchet MS" panose="020B0603020202020204" pitchFamily="34" charset="0"/>
              </a:rPr>
              <a:t> CU MODIFIC</a:t>
            </a:r>
            <a:r>
              <a:rPr lang="ro-RO" dirty="0">
                <a:latin typeface="Trebuchet MS" panose="020B0603020202020204" pitchFamily="34" charset="0"/>
              </a:rPr>
              <a:t>Ă</a:t>
            </a:r>
            <a:r>
              <a:rPr lang="en-US" dirty="0">
                <a:latin typeface="Trebuchet MS" panose="020B0603020202020204" pitchFamily="34" charset="0"/>
              </a:rPr>
              <a:t>RILE </a:t>
            </a:r>
            <a:r>
              <a:rPr lang="ro-RO" dirty="0">
                <a:latin typeface="Trebuchet MS" panose="020B0603020202020204" pitchFamily="34" charset="0"/>
              </a:rPr>
              <a:t>Ș</a:t>
            </a:r>
            <a:r>
              <a:rPr lang="en-US" dirty="0">
                <a:latin typeface="Trebuchet MS" panose="020B0603020202020204" pitchFamily="34" charset="0"/>
              </a:rPr>
              <a:t>I COMPLET</a:t>
            </a:r>
            <a:r>
              <a:rPr lang="ro-RO" dirty="0">
                <a:latin typeface="Trebuchet MS" panose="020B0603020202020204" pitchFamily="34" charset="0"/>
              </a:rPr>
              <a:t>Ă</a:t>
            </a:r>
            <a:r>
              <a:rPr lang="en-US" dirty="0">
                <a:latin typeface="Trebuchet MS" panose="020B0603020202020204" pitchFamily="34" charset="0"/>
              </a:rPr>
              <a:t>RILE ULTERIOARE</a:t>
            </a:r>
          </a:p>
          <a:p>
            <a:pPr marL="342900" indent="-342900">
              <a:lnSpc>
                <a:spcPct val="150000"/>
              </a:lnSpc>
              <a:buFontTx/>
              <a:buAutoNum type="arabicPeriod"/>
            </a:pPr>
            <a:r>
              <a:rPr lang="en-US" dirty="0">
                <a:latin typeface="Trebuchet MS" panose="020B0603020202020204" pitchFamily="34" charset="0"/>
              </a:rPr>
              <a:t>HG 933/2022 PRIVIND STRATEGIA NATIONAL</a:t>
            </a:r>
            <a:r>
              <a:rPr lang="ro-RO" dirty="0">
                <a:latin typeface="Trebuchet MS" panose="020B0603020202020204" pitchFamily="34" charset="0"/>
              </a:rPr>
              <a:t>Ă</a:t>
            </a:r>
            <a:r>
              <a:rPr lang="en-US" dirty="0">
                <a:latin typeface="Trebuchet MS" panose="020B0603020202020204" pitchFamily="34" charset="0"/>
              </a:rPr>
              <a:t> DE CERCETARE, INOVARE SI SPECIALIZARE INTELIGENT</a:t>
            </a:r>
            <a:r>
              <a:rPr lang="ro-RO" dirty="0">
                <a:latin typeface="Trebuchet MS" panose="020B0603020202020204" pitchFamily="34" charset="0"/>
              </a:rPr>
              <a:t>Ă </a:t>
            </a:r>
            <a:r>
              <a:rPr lang="en-US" dirty="0">
                <a:latin typeface="Trebuchet MS" panose="020B0603020202020204" pitchFamily="34" charset="0"/>
              </a:rPr>
              <a:t>2022-2027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dirty="0">
                <a:latin typeface="Trebuchet MS" panose="020B0603020202020204" pitchFamily="34" charset="0"/>
              </a:rPr>
              <a:t>ORDIN COMUN NR. 1056/4435/2016 MODIFICAT </a:t>
            </a:r>
            <a:r>
              <a:rPr lang="ro-RO" dirty="0">
                <a:latin typeface="Trebuchet MS" panose="020B0603020202020204" pitchFamily="34" charset="0"/>
              </a:rPr>
              <a:t>Ș</a:t>
            </a:r>
            <a:r>
              <a:rPr lang="en-US" dirty="0">
                <a:latin typeface="Trebuchet MS" panose="020B0603020202020204" pitchFamily="34" charset="0"/>
              </a:rPr>
              <a:t>I COMPLETAT PRIN ORDIN COMUN 3265/21453/2022 (MF SI MCID)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dirty="0">
                <a:latin typeface="Trebuchet MS" panose="020B0603020202020204" pitchFamily="34" charset="0"/>
              </a:rPr>
              <a:t>ORDIN MCID 21578/2022 </a:t>
            </a:r>
            <a:r>
              <a:rPr lang="ro-RO" dirty="0">
                <a:latin typeface="Trebuchet MS" panose="020B0603020202020204" pitchFamily="34" charset="0"/>
              </a:rPr>
              <a:t>privind </a:t>
            </a:r>
            <a:r>
              <a:rPr lang="en-US" dirty="0" err="1">
                <a:latin typeface="Trebuchet MS" panose="020B0603020202020204" pitchFamily="34" charset="0"/>
              </a:rPr>
              <a:t>aprobarea</a:t>
            </a:r>
            <a:r>
              <a:rPr lang="en-US" dirty="0">
                <a:latin typeface="Trebuchet MS" panose="020B0603020202020204" pitchFamily="34" charset="0"/>
              </a:rPr>
              <a:t> </a:t>
            </a:r>
            <a:r>
              <a:rPr lang="en-US" dirty="0" err="1">
                <a:latin typeface="Trebuchet MS" panose="020B0603020202020204" pitchFamily="34" charset="0"/>
              </a:rPr>
              <a:t>constituirii</a:t>
            </a:r>
            <a:r>
              <a:rPr lang="en-US" dirty="0">
                <a:latin typeface="Trebuchet MS" panose="020B0603020202020204" pitchFamily="34" charset="0"/>
              </a:rPr>
              <a:t> </a:t>
            </a:r>
            <a:r>
              <a:rPr lang="en-US" dirty="0" err="1">
                <a:latin typeface="Trebuchet MS" panose="020B0603020202020204" pitchFamily="34" charset="0"/>
              </a:rPr>
              <a:t>Registrului</a:t>
            </a:r>
            <a:r>
              <a:rPr lang="en-US" dirty="0">
                <a:latin typeface="Trebuchet MS" panose="020B0603020202020204" pitchFamily="34" charset="0"/>
              </a:rPr>
              <a:t> </a:t>
            </a:r>
            <a:r>
              <a:rPr lang="en-US" dirty="0" err="1">
                <a:latin typeface="Trebuchet MS" panose="020B0603020202020204" pitchFamily="34" charset="0"/>
              </a:rPr>
              <a:t>naţional</a:t>
            </a:r>
            <a:r>
              <a:rPr lang="en-US" dirty="0">
                <a:latin typeface="Trebuchet MS" panose="020B0603020202020204" pitchFamily="34" charset="0"/>
              </a:rPr>
              <a:t> al </a:t>
            </a:r>
            <a:r>
              <a:rPr lang="en-US" dirty="0" err="1">
                <a:latin typeface="Trebuchet MS" panose="020B0603020202020204" pitchFamily="34" charset="0"/>
              </a:rPr>
              <a:t>experţilor</a:t>
            </a:r>
            <a:r>
              <a:rPr lang="en-US" dirty="0">
                <a:latin typeface="Trebuchet MS" panose="020B0603020202020204" pitchFamily="34" charset="0"/>
              </a:rPr>
              <a:t> </a:t>
            </a:r>
            <a:r>
              <a:rPr lang="en-US" dirty="0" err="1">
                <a:latin typeface="Trebuchet MS" panose="020B0603020202020204" pitchFamily="34" charset="0"/>
              </a:rPr>
              <a:t>pentru</a:t>
            </a:r>
            <a:r>
              <a:rPr lang="en-US" dirty="0">
                <a:latin typeface="Trebuchet MS" panose="020B0603020202020204" pitchFamily="34" charset="0"/>
              </a:rPr>
              <a:t> </a:t>
            </a:r>
            <a:r>
              <a:rPr lang="en-US" dirty="0" err="1">
                <a:latin typeface="Trebuchet MS" panose="020B0603020202020204" pitchFamily="34" charset="0"/>
              </a:rPr>
              <a:t>certificarea</a:t>
            </a:r>
            <a:r>
              <a:rPr lang="en-US" dirty="0">
                <a:latin typeface="Trebuchet MS" panose="020B0603020202020204" pitchFamily="34" charset="0"/>
              </a:rPr>
              <a:t> </a:t>
            </a:r>
            <a:r>
              <a:rPr lang="en-US" dirty="0" err="1">
                <a:latin typeface="Trebuchet MS" panose="020B0603020202020204" pitchFamily="34" charset="0"/>
              </a:rPr>
              <a:t>activităţii</a:t>
            </a:r>
            <a:r>
              <a:rPr lang="en-US" dirty="0">
                <a:latin typeface="Trebuchet MS" panose="020B0603020202020204" pitchFamily="34" charset="0"/>
              </a:rPr>
              <a:t> de </a:t>
            </a:r>
            <a:r>
              <a:rPr lang="en-US" dirty="0" err="1">
                <a:latin typeface="Trebuchet MS" panose="020B0603020202020204" pitchFamily="34" charset="0"/>
              </a:rPr>
              <a:t>cercetare-dezvoltare</a:t>
            </a:r>
            <a:r>
              <a:rPr lang="en-US" dirty="0">
                <a:latin typeface="Trebuchet MS" panose="020B0603020202020204" pitchFamily="34" charset="0"/>
              </a:rPr>
              <a:t> — REXCD, a </a:t>
            </a:r>
            <a:r>
              <a:rPr lang="en-US" dirty="0" err="1">
                <a:latin typeface="Trebuchet MS" panose="020B0603020202020204" pitchFamily="34" charset="0"/>
              </a:rPr>
              <a:t>Metodologiei</a:t>
            </a:r>
            <a:r>
              <a:rPr lang="en-US" dirty="0">
                <a:latin typeface="Trebuchet MS" panose="020B0603020202020204" pitchFamily="34" charset="0"/>
              </a:rPr>
              <a:t> de </a:t>
            </a:r>
            <a:r>
              <a:rPr lang="en-US" dirty="0" err="1">
                <a:latin typeface="Trebuchet MS" panose="020B0603020202020204" pitchFamily="34" charset="0"/>
              </a:rPr>
              <a:t>selecţie</a:t>
            </a:r>
            <a:r>
              <a:rPr lang="en-US" dirty="0">
                <a:latin typeface="Trebuchet MS" panose="020B0603020202020204" pitchFamily="34" charset="0"/>
              </a:rPr>
              <a:t> </a:t>
            </a:r>
            <a:r>
              <a:rPr lang="en-US" dirty="0" err="1">
                <a:latin typeface="Trebuchet MS" panose="020B0603020202020204" pitchFamily="34" charset="0"/>
              </a:rPr>
              <a:t>pentru</a:t>
            </a:r>
            <a:r>
              <a:rPr lang="en-US" dirty="0">
                <a:latin typeface="Trebuchet MS" panose="020B0603020202020204" pitchFamily="34" charset="0"/>
              </a:rPr>
              <a:t> </a:t>
            </a:r>
            <a:r>
              <a:rPr lang="en-US" dirty="0" err="1">
                <a:latin typeface="Trebuchet MS" panose="020B0603020202020204" pitchFamily="34" charset="0"/>
              </a:rPr>
              <a:t>Corpul</a:t>
            </a:r>
            <a:r>
              <a:rPr lang="en-US" dirty="0">
                <a:latin typeface="Trebuchet MS" panose="020B0603020202020204" pitchFamily="34" charset="0"/>
              </a:rPr>
              <a:t> de </a:t>
            </a:r>
            <a:r>
              <a:rPr lang="en-US" dirty="0" err="1">
                <a:latin typeface="Trebuchet MS" panose="020B0603020202020204" pitchFamily="34" charset="0"/>
              </a:rPr>
              <a:t>experţi</a:t>
            </a:r>
            <a:r>
              <a:rPr lang="en-US" dirty="0">
                <a:latin typeface="Trebuchet MS" panose="020B0603020202020204" pitchFamily="34" charset="0"/>
              </a:rPr>
              <a:t> </a:t>
            </a:r>
            <a:r>
              <a:rPr lang="en-US" dirty="0" err="1">
                <a:latin typeface="Trebuchet MS" panose="020B0603020202020204" pitchFamily="34" charset="0"/>
              </a:rPr>
              <a:t>şi</a:t>
            </a:r>
            <a:r>
              <a:rPr lang="en-US" dirty="0">
                <a:latin typeface="Trebuchet MS" panose="020B0603020202020204" pitchFamily="34" charset="0"/>
              </a:rPr>
              <a:t> a </a:t>
            </a:r>
            <a:r>
              <a:rPr lang="en-US" dirty="0" err="1">
                <a:latin typeface="Trebuchet MS" panose="020B0603020202020204" pitchFamily="34" charset="0"/>
              </a:rPr>
              <a:t>Normelor</a:t>
            </a:r>
            <a:r>
              <a:rPr lang="ro-RO" dirty="0">
                <a:latin typeface="Trebuchet MS" panose="020B0603020202020204" pitchFamily="34" charset="0"/>
              </a:rPr>
              <a:t> </a:t>
            </a:r>
            <a:r>
              <a:rPr lang="en-US" dirty="0" err="1">
                <a:latin typeface="Trebuchet MS" panose="020B0603020202020204" pitchFamily="34" charset="0"/>
              </a:rPr>
              <a:t>metodologice</a:t>
            </a:r>
            <a:r>
              <a:rPr lang="en-US" dirty="0">
                <a:latin typeface="Trebuchet MS" panose="020B0603020202020204" pitchFamily="34" charset="0"/>
              </a:rPr>
              <a:t> </a:t>
            </a:r>
            <a:r>
              <a:rPr lang="en-US" dirty="0" err="1">
                <a:latin typeface="Trebuchet MS" panose="020B0603020202020204" pitchFamily="34" charset="0"/>
              </a:rPr>
              <a:t>privind</a:t>
            </a:r>
            <a:r>
              <a:rPr lang="en-US" dirty="0">
                <a:latin typeface="Trebuchet MS" panose="020B0603020202020204" pitchFamily="34" charset="0"/>
              </a:rPr>
              <a:t> </a:t>
            </a:r>
            <a:r>
              <a:rPr lang="en-US" dirty="0" err="1">
                <a:latin typeface="Trebuchet MS" panose="020B0603020202020204" pitchFamily="34" charset="0"/>
              </a:rPr>
              <a:t>expertiza</a:t>
            </a:r>
            <a:r>
              <a:rPr lang="en-US" dirty="0">
                <a:latin typeface="Trebuchet MS" panose="020B0603020202020204" pitchFamily="34" charset="0"/>
              </a:rPr>
              <a:t> </a:t>
            </a:r>
            <a:r>
              <a:rPr lang="en-US" dirty="0" err="1">
                <a:latin typeface="Trebuchet MS" panose="020B0603020202020204" pitchFamily="34" charset="0"/>
              </a:rPr>
              <a:t>în</a:t>
            </a:r>
            <a:r>
              <a:rPr lang="en-US" dirty="0">
                <a:latin typeface="Trebuchet MS" panose="020B0603020202020204" pitchFamily="34" charset="0"/>
              </a:rPr>
              <a:t> </a:t>
            </a:r>
            <a:r>
              <a:rPr lang="en-US" dirty="0" err="1">
                <a:latin typeface="Trebuchet MS" panose="020B0603020202020204" pitchFamily="34" charset="0"/>
              </a:rPr>
              <a:t>vederea</a:t>
            </a:r>
            <a:r>
              <a:rPr lang="en-US" dirty="0">
                <a:latin typeface="Trebuchet MS" panose="020B0603020202020204" pitchFamily="34" charset="0"/>
              </a:rPr>
              <a:t> </a:t>
            </a:r>
            <a:r>
              <a:rPr lang="en-US" dirty="0" err="1">
                <a:latin typeface="Trebuchet MS" panose="020B0603020202020204" pitchFamily="34" charset="0"/>
              </a:rPr>
              <a:t>certificării</a:t>
            </a:r>
            <a:r>
              <a:rPr lang="en-US" dirty="0">
                <a:latin typeface="Trebuchet MS" panose="020B0603020202020204" pitchFamily="34" charset="0"/>
              </a:rPr>
              <a:t> </a:t>
            </a:r>
            <a:r>
              <a:rPr lang="en-US" dirty="0" err="1">
                <a:latin typeface="Trebuchet MS" panose="020B0603020202020204" pitchFamily="34" charset="0"/>
              </a:rPr>
              <a:t>activităţii</a:t>
            </a:r>
            <a:r>
              <a:rPr lang="en-US" dirty="0">
                <a:latin typeface="Trebuchet MS" panose="020B0603020202020204" pitchFamily="34" charset="0"/>
              </a:rPr>
              <a:t> de </a:t>
            </a:r>
            <a:r>
              <a:rPr lang="en-US" dirty="0" err="1">
                <a:latin typeface="Trebuchet MS" panose="020B0603020202020204" pitchFamily="34" charset="0"/>
              </a:rPr>
              <a:t>cercetare-dezvoltare</a:t>
            </a:r>
            <a:endParaRPr lang="en-US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006160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757646"/>
            <a:ext cx="3733801" cy="627017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Trebuchet MS" panose="020B0603020202020204" pitchFamily="34" charset="0"/>
              </a:rPr>
              <a:t>FACILIT</a:t>
            </a:r>
            <a:r>
              <a:rPr lang="ro-RO" sz="3200" dirty="0">
                <a:latin typeface="Trebuchet MS" panose="020B0603020202020204" pitchFamily="34" charset="0"/>
              </a:rPr>
              <a:t>ĂȚ</a:t>
            </a:r>
            <a:r>
              <a:rPr lang="en-US" sz="3200" dirty="0">
                <a:latin typeface="Trebuchet MS" panose="020B0603020202020204" pitchFamily="34" charset="0"/>
              </a:rPr>
              <a:t>I FISCALE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010781" y="6248399"/>
            <a:ext cx="873241" cy="365125"/>
          </a:xfrm>
        </p:spPr>
        <p:txBody>
          <a:bodyPr/>
          <a:lstStyle/>
          <a:p>
            <a:fld id="{B4E1BCCA-BDA9-4FCB-88D2-CA9EF2AD0031}" type="datetime1">
              <a:rPr lang="ro-RO" smtClean="0"/>
              <a:t>25.04.2023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1071744" y="6416266"/>
            <a:ext cx="2960326" cy="365125"/>
          </a:xfrm>
        </p:spPr>
        <p:txBody>
          <a:bodyPr/>
          <a:lstStyle/>
          <a:p>
            <a:r>
              <a:rPr lang="it-IT" dirty="0"/>
              <a:t>MINISTERUL CERCETARII, INOVARII SI DIGITALIZARII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11775872" y="6329495"/>
            <a:ext cx="292324" cy="365125"/>
          </a:xfrm>
        </p:spPr>
        <p:txBody>
          <a:bodyPr/>
          <a:lstStyle/>
          <a:p>
            <a:fld id="{31B714D1-919F-4A46-B1D4-F469FB220DAF}" type="slidenum">
              <a:rPr lang="en-US" smtClean="0"/>
              <a:t>3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61851" y="1811383"/>
            <a:ext cx="11364686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A. PENTRU CONTRIBUABIL</a:t>
            </a:r>
          </a:p>
          <a:p>
            <a:pPr marL="800100" lvl="1" indent="-342900">
              <a:lnSpc>
                <a:spcPct val="150000"/>
              </a:lnSpc>
              <a:buAutoNum type="arabicPeriod"/>
            </a:pPr>
            <a:r>
              <a:rPr lang="en-US" sz="1600" dirty="0">
                <a:latin typeface="Trebuchet MS" panose="020B0603020202020204" pitchFamily="34" charset="0"/>
              </a:rPr>
              <a:t>DEDUCERE SUPLIMENTAR</a:t>
            </a:r>
            <a:r>
              <a:rPr lang="ro-RO" sz="1600" dirty="0">
                <a:latin typeface="Trebuchet MS" panose="020B0603020202020204" pitchFamily="34" charset="0"/>
              </a:rPr>
              <a:t>Ă</a:t>
            </a:r>
            <a:r>
              <a:rPr lang="en-US" sz="1600" dirty="0">
                <a:latin typeface="Trebuchet MS" panose="020B0603020202020204" pitchFamily="34" charset="0"/>
              </a:rPr>
              <a:t> A 50% DIN CHELTUIELILE PENTRU CERCETARE-DEZVOLTARE</a:t>
            </a:r>
          </a:p>
          <a:p>
            <a:pPr marL="800100" lvl="1" indent="-342900">
              <a:lnSpc>
                <a:spcPct val="150000"/>
              </a:lnSpc>
              <a:buFontTx/>
              <a:buAutoNum type="arabicPeriod"/>
            </a:pPr>
            <a:r>
              <a:rPr lang="en-US" sz="1600" dirty="0">
                <a:latin typeface="Trebuchet MS" panose="020B0603020202020204" pitchFamily="34" charset="0"/>
              </a:rPr>
              <a:t>AMORTIZARE ACCELERAT</a:t>
            </a:r>
            <a:r>
              <a:rPr lang="ro-RO" sz="1600" dirty="0">
                <a:latin typeface="Trebuchet MS" panose="020B0603020202020204" pitchFamily="34" charset="0"/>
              </a:rPr>
              <a:t>Ă</a:t>
            </a:r>
            <a:r>
              <a:rPr lang="en-US" sz="1600" dirty="0">
                <a:latin typeface="Trebuchet MS" panose="020B0603020202020204" pitchFamily="34" charset="0"/>
              </a:rPr>
              <a:t> A ECHIPAMENTELOR PENTRU CERCETARE-DEZVOLTARE</a:t>
            </a:r>
          </a:p>
          <a:p>
            <a:pPr>
              <a:lnSpc>
                <a:spcPct val="150000"/>
              </a:lnSpc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B. PENTRU ANGAJAT </a:t>
            </a:r>
          </a:p>
          <a:p>
            <a:pPr lvl="1" algn="just">
              <a:lnSpc>
                <a:spcPct val="150000"/>
              </a:lnSpc>
            </a:pPr>
            <a:r>
              <a:rPr lang="en-US" dirty="0">
                <a:latin typeface="Trebuchet MS" panose="020B0603020202020204" pitchFamily="34" charset="0"/>
              </a:rPr>
              <a:t>1</a:t>
            </a:r>
            <a:r>
              <a:rPr lang="en-US" sz="1600" dirty="0">
                <a:latin typeface="Trebuchet MS" panose="020B0603020202020204" pitchFamily="34" charset="0"/>
              </a:rPr>
              <a:t>. SCUTIRE DE IMPOZIT PE VENIT ANGAJAT PENTRU PERSONALUL IMPLICAT </a:t>
            </a:r>
            <a:r>
              <a:rPr lang="ro-RO" sz="1600" dirty="0">
                <a:latin typeface="Trebuchet MS" panose="020B0603020202020204" pitchFamily="34" charset="0"/>
              </a:rPr>
              <a:t>Î</a:t>
            </a:r>
            <a:r>
              <a:rPr lang="en-US" sz="1600" dirty="0">
                <a:latin typeface="Trebuchet MS" panose="020B0603020202020204" pitchFamily="34" charset="0"/>
              </a:rPr>
              <a:t>N ACTIVITATI DE CERCETARE-DEZVOLTARE</a:t>
            </a:r>
            <a:endParaRPr lang="en-US" sz="16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556862" y="4106091"/>
            <a:ext cx="3733801" cy="6270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latin typeface="Trebuchet MS" panose="020B0603020202020204" pitchFamily="34" charset="0"/>
              </a:rPr>
              <a:t>OBLIGATII SI DEROGARI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57348" y="4708910"/>
            <a:ext cx="1136468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1600" dirty="0">
                <a:latin typeface="Trebuchet MS" panose="020B0603020202020204" pitchFamily="34" charset="0"/>
              </a:rPr>
              <a:t>A. MARII CONTRIBUABILI AU OBLIGATIVITATEA DE A EXPERTIZA PROIECTELE DE CERCETARE-DEZVOLTARE</a:t>
            </a:r>
          </a:p>
          <a:p>
            <a:pPr algn="just">
              <a:lnSpc>
                <a:spcPct val="150000"/>
              </a:lnSpc>
            </a:pPr>
            <a:r>
              <a:rPr lang="en-US" sz="1600" dirty="0">
                <a:latin typeface="Trebuchet MS" panose="020B0603020202020204" pitchFamily="34" charset="0"/>
              </a:rPr>
              <a:t>B. PROIECTELE DE CERCETARE-DEZVOLTARE FINAN</a:t>
            </a:r>
            <a:r>
              <a:rPr lang="ro-RO" sz="1600" dirty="0">
                <a:latin typeface="Trebuchet MS" panose="020B0603020202020204" pitchFamily="34" charset="0"/>
              </a:rPr>
              <a:t>Ț</a:t>
            </a:r>
            <a:r>
              <a:rPr lang="en-US" sz="1600" dirty="0">
                <a:latin typeface="Trebuchet MS" panose="020B0603020202020204" pitchFamily="34" charset="0"/>
              </a:rPr>
              <a:t>ATE DIN FONDURI PUBLICE NA</a:t>
            </a:r>
            <a:r>
              <a:rPr lang="ro-RO" sz="1600" dirty="0">
                <a:latin typeface="Trebuchet MS" panose="020B0603020202020204" pitchFamily="34" charset="0"/>
              </a:rPr>
              <a:t>Ț</a:t>
            </a:r>
            <a:r>
              <a:rPr lang="en-US" sz="1600" dirty="0">
                <a:latin typeface="Trebuchet MS" panose="020B0603020202020204" pitchFamily="34" charset="0"/>
              </a:rPr>
              <a:t>IONALE </a:t>
            </a:r>
            <a:r>
              <a:rPr lang="ro-RO" sz="1600" dirty="0">
                <a:latin typeface="Trebuchet MS" panose="020B0603020202020204" pitchFamily="34" charset="0"/>
              </a:rPr>
              <a:t>Ș</a:t>
            </a:r>
            <a:r>
              <a:rPr lang="en-US" sz="1600" dirty="0">
                <a:latin typeface="Trebuchet MS" panose="020B0603020202020204" pitchFamily="34" charset="0"/>
              </a:rPr>
              <a:t>I INTERNA</a:t>
            </a:r>
            <a:r>
              <a:rPr lang="ro-RO" sz="1600" dirty="0">
                <a:latin typeface="Trebuchet MS" panose="020B0603020202020204" pitchFamily="34" charset="0"/>
              </a:rPr>
              <a:t>Ț</a:t>
            </a:r>
            <a:r>
              <a:rPr lang="en-US" sz="1600" dirty="0">
                <a:latin typeface="Trebuchet MS" panose="020B0603020202020204" pitchFamily="34" charset="0"/>
              </a:rPr>
              <a:t>IONALE NU NECESIT</a:t>
            </a:r>
            <a:r>
              <a:rPr lang="ro-RO" sz="1600" dirty="0">
                <a:latin typeface="Trebuchet MS" panose="020B0603020202020204" pitchFamily="34" charset="0"/>
              </a:rPr>
              <a:t>Ă</a:t>
            </a:r>
            <a:r>
              <a:rPr lang="en-US" sz="1600" dirty="0">
                <a:latin typeface="Trebuchet MS" panose="020B0603020202020204" pitchFamily="34" charset="0"/>
              </a:rPr>
              <a:t> CERTIFICARE</a:t>
            </a:r>
          </a:p>
        </p:txBody>
      </p:sp>
    </p:spTree>
    <p:extLst>
      <p:ext uri="{BB962C8B-B14F-4D97-AF65-F5344CB8AC3E}">
        <p14:creationId xmlns:p14="http://schemas.microsoft.com/office/powerpoint/2010/main" val="36751449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8903" y="383177"/>
            <a:ext cx="4572000" cy="731520"/>
          </a:xfrm>
        </p:spPr>
        <p:txBody>
          <a:bodyPr>
            <a:normAutofit/>
          </a:bodyPr>
          <a:lstStyle/>
          <a:p>
            <a:r>
              <a:rPr lang="en-US" dirty="0">
                <a:latin typeface="Trebuchet MS" panose="020B0603020202020204" pitchFamily="34" charset="0"/>
              </a:rPr>
              <a:t>ACTIVIT</a:t>
            </a:r>
            <a:r>
              <a:rPr lang="ro-RO" dirty="0">
                <a:latin typeface="Trebuchet MS" panose="020B0603020202020204" pitchFamily="34" charset="0"/>
              </a:rPr>
              <a:t>ĂȚ</a:t>
            </a:r>
            <a:r>
              <a:rPr lang="en-US" dirty="0">
                <a:latin typeface="Trebuchet MS" panose="020B0603020202020204" pitchFamily="34" charset="0"/>
              </a:rPr>
              <a:t>I ELIGIBILE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018903" y="6261461"/>
            <a:ext cx="881950" cy="365125"/>
          </a:xfrm>
        </p:spPr>
        <p:txBody>
          <a:bodyPr/>
          <a:lstStyle/>
          <a:p>
            <a:fld id="{C7C339BC-8FFB-48AE-8118-E797D3B68776}" type="datetime1">
              <a:rPr lang="ro-RO" smtClean="0"/>
              <a:t>25.04.2023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97868" y="6456781"/>
            <a:ext cx="3029995" cy="365125"/>
          </a:xfrm>
        </p:spPr>
        <p:txBody>
          <a:bodyPr/>
          <a:lstStyle/>
          <a:p>
            <a:r>
              <a:rPr lang="it-IT" dirty="0"/>
              <a:t>MINISTERUL CERCETARII, INOVARII SI DIGITALIZARII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91406" y="6326470"/>
            <a:ext cx="283616" cy="365125"/>
          </a:xfrm>
        </p:spPr>
        <p:txBody>
          <a:bodyPr/>
          <a:lstStyle/>
          <a:p>
            <a:fld id="{31B714D1-919F-4A46-B1D4-F469FB220DAF}" type="slidenum">
              <a:rPr lang="en-US" smtClean="0"/>
              <a:t>4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454625" y="1603308"/>
            <a:ext cx="9335588" cy="4662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b="1" dirty="0">
                <a:latin typeface="Trebuchet MS" panose="020B0603020202020204" pitchFamily="34" charset="0"/>
              </a:rPr>
              <a:t>ACTIVIT</a:t>
            </a:r>
            <a:r>
              <a:rPr lang="ro-RO" b="1" dirty="0">
                <a:latin typeface="Trebuchet MS" panose="020B0603020202020204" pitchFamily="34" charset="0"/>
              </a:rPr>
              <a:t>ĂȚ</a:t>
            </a:r>
            <a:r>
              <a:rPr lang="en-US" b="1" dirty="0">
                <a:latin typeface="Trebuchet MS" panose="020B0603020202020204" pitchFamily="34" charset="0"/>
              </a:rPr>
              <a:t>I DE CERCETARE-DEZVOLTARE, din </a:t>
            </a:r>
            <a:r>
              <a:rPr lang="en-US" b="1" dirty="0" err="1">
                <a:latin typeface="Trebuchet MS" panose="020B0603020202020204" pitchFamily="34" charset="0"/>
              </a:rPr>
              <a:t>categoria</a:t>
            </a:r>
            <a:r>
              <a:rPr lang="en-US" b="1" dirty="0">
                <a:latin typeface="Trebuchet MS" panose="020B0603020202020204" pitchFamily="34" charset="0"/>
              </a:rPr>
              <a:t>: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dirty="0">
                <a:latin typeface="Trebuchet MS" panose="020B0603020202020204" pitchFamily="34" charset="0"/>
              </a:rPr>
              <a:t>CERCETARE APLICATIV</a:t>
            </a:r>
            <a:r>
              <a:rPr lang="ro-RO" dirty="0">
                <a:latin typeface="Trebuchet MS" panose="020B0603020202020204" pitchFamily="34" charset="0"/>
              </a:rPr>
              <a:t>Ă</a:t>
            </a:r>
            <a:endParaRPr lang="en-US" dirty="0">
              <a:latin typeface="Trebuchet MS" panose="020B0603020202020204" pitchFamily="34" charset="0"/>
            </a:endParaRP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dirty="0">
                <a:latin typeface="Trebuchet MS" panose="020B0603020202020204" pitchFamily="34" charset="0"/>
              </a:rPr>
              <a:t>DEZVOLTARE EXPERIMENTAL</a:t>
            </a:r>
            <a:r>
              <a:rPr lang="ro-RO" dirty="0">
                <a:latin typeface="Trebuchet MS" panose="020B0603020202020204" pitchFamily="34" charset="0"/>
              </a:rPr>
              <a:t>Ă</a:t>
            </a:r>
            <a:endParaRPr lang="en-US" dirty="0">
              <a:latin typeface="Trebuchet MS" panose="020B0603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dirty="0">
                <a:latin typeface="Trebuchet MS" panose="020B0603020202020204" pitchFamily="34" charset="0"/>
              </a:rPr>
              <a:t>2. </a:t>
            </a:r>
            <a:r>
              <a:rPr lang="en-US" b="1" dirty="0">
                <a:latin typeface="Trebuchet MS" panose="020B0603020202020204" pitchFamily="34" charset="0"/>
              </a:rPr>
              <a:t>ACTIVIT</a:t>
            </a:r>
            <a:r>
              <a:rPr lang="ro-RO" b="1" dirty="0">
                <a:latin typeface="Trebuchet MS" panose="020B0603020202020204" pitchFamily="34" charset="0"/>
              </a:rPr>
              <a:t>ĂȚ</a:t>
            </a:r>
            <a:r>
              <a:rPr lang="en-US" b="1" dirty="0">
                <a:latin typeface="Trebuchet MS" panose="020B0603020202020204" pitchFamily="34" charset="0"/>
              </a:rPr>
              <a:t>I DE CD TREBUIE S</a:t>
            </a:r>
            <a:r>
              <a:rPr lang="ro-RO" b="1" dirty="0">
                <a:latin typeface="Trebuchet MS" panose="020B0603020202020204" pitchFamily="34" charset="0"/>
              </a:rPr>
              <a:t>Ă</a:t>
            </a:r>
            <a:r>
              <a:rPr lang="en-US" b="1" dirty="0">
                <a:latin typeface="Trebuchet MS" panose="020B0603020202020204" pitchFamily="34" charset="0"/>
              </a:rPr>
              <a:t> FIE CUPRINSE </a:t>
            </a:r>
            <a:r>
              <a:rPr lang="ro-RO" b="1" dirty="0">
                <a:latin typeface="Trebuchet MS" panose="020B0603020202020204" pitchFamily="34" charset="0"/>
              </a:rPr>
              <a:t>Î</a:t>
            </a:r>
            <a:r>
              <a:rPr lang="en-US" b="1" dirty="0">
                <a:latin typeface="Trebuchet MS" panose="020B0603020202020204" pitchFamily="34" charset="0"/>
              </a:rPr>
              <a:t>NTR-UN PROIECT, CARE S</a:t>
            </a:r>
            <a:r>
              <a:rPr lang="ro-RO" b="1" dirty="0">
                <a:latin typeface="Trebuchet MS" panose="020B0603020202020204" pitchFamily="34" charset="0"/>
              </a:rPr>
              <a:t>Ă</a:t>
            </a:r>
            <a:r>
              <a:rPr lang="en-US" b="1" dirty="0">
                <a:latin typeface="Trebuchet MS" panose="020B0603020202020204" pitchFamily="34" charset="0"/>
              </a:rPr>
              <a:t> CON</a:t>
            </a:r>
            <a:r>
              <a:rPr lang="ro-RO" b="1" dirty="0">
                <a:latin typeface="Trebuchet MS" panose="020B0603020202020204" pitchFamily="34" charset="0"/>
              </a:rPr>
              <a:t>Ț</a:t>
            </a:r>
            <a:r>
              <a:rPr lang="en-US" b="1" dirty="0">
                <a:latin typeface="Trebuchet MS" panose="020B0603020202020204" pitchFamily="34" charset="0"/>
              </a:rPr>
              <a:t>IN</a:t>
            </a:r>
            <a:r>
              <a:rPr lang="ro-RO" b="1" dirty="0">
                <a:latin typeface="Trebuchet MS" panose="020B0603020202020204" pitchFamily="34" charset="0"/>
              </a:rPr>
              <a:t>Ă</a:t>
            </a:r>
            <a:r>
              <a:rPr lang="en-US" b="1" dirty="0">
                <a:latin typeface="Trebuchet MS" panose="020B0603020202020204" pitchFamily="34" charset="0"/>
              </a:rPr>
              <a:t>: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dirty="0">
                <a:latin typeface="Trebuchet MS" panose="020B0603020202020204" pitchFamily="34" charset="0"/>
              </a:rPr>
              <a:t>OBIECTIV STABILIT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dirty="0">
                <a:latin typeface="Trebuchet MS" panose="020B0603020202020204" pitchFamily="34" charset="0"/>
              </a:rPr>
              <a:t>PERIOAD</a:t>
            </a:r>
            <a:r>
              <a:rPr lang="ro-RO" dirty="0">
                <a:latin typeface="Trebuchet MS" panose="020B0603020202020204" pitchFamily="34" charset="0"/>
              </a:rPr>
              <a:t>Ă</a:t>
            </a:r>
            <a:r>
              <a:rPr lang="en-US" dirty="0">
                <a:latin typeface="Trebuchet MS" panose="020B0603020202020204" pitchFamily="34" charset="0"/>
              </a:rPr>
              <a:t> DE DESF</a:t>
            </a:r>
            <a:r>
              <a:rPr lang="ro-RO" dirty="0">
                <a:latin typeface="Trebuchet MS" panose="020B0603020202020204" pitchFamily="34" charset="0"/>
              </a:rPr>
              <a:t>ĂȘ</a:t>
            </a:r>
            <a:r>
              <a:rPr lang="en-US" dirty="0">
                <a:latin typeface="Trebuchet MS" panose="020B0603020202020204" pitchFamily="34" charset="0"/>
              </a:rPr>
              <a:t>URARE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dirty="0">
                <a:latin typeface="Trebuchet MS" panose="020B0603020202020204" pitchFamily="34" charset="0"/>
              </a:rPr>
              <a:t>DOMENIU DE CERCETARE-DEZVOLTARE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dirty="0">
                <a:latin typeface="Trebuchet MS" panose="020B0603020202020204" pitchFamily="34" charset="0"/>
              </a:rPr>
              <a:t>CATEGORIA REZULTATELOR DE CD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dirty="0">
                <a:latin typeface="Trebuchet MS" panose="020B0603020202020204" pitchFamily="34" charset="0"/>
              </a:rPr>
              <a:t>CARACTERUL INOVATIV AL REZULTATELOR DE CD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dirty="0">
                <a:latin typeface="Trebuchet MS" panose="020B0603020202020204" pitchFamily="34" charset="0"/>
              </a:rPr>
              <a:t>SURSA DE FINAN</a:t>
            </a:r>
            <a:r>
              <a:rPr lang="ro-RO" dirty="0">
                <a:latin typeface="Trebuchet MS" panose="020B0603020202020204" pitchFamily="34" charset="0"/>
              </a:rPr>
              <a:t>Ț</a:t>
            </a:r>
            <a:r>
              <a:rPr lang="en-US" dirty="0">
                <a:latin typeface="Trebuchet MS" panose="020B0603020202020204" pitchFamily="34" charset="0"/>
              </a:rPr>
              <a:t>ARE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dirty="0">
                <a:latin typeface="Trebuchet MS" panose="020B0603020202020204" pitchFamily="34" charset="0"/>
              </a:rPr>
              <a:t>REZULTATELE DE CD SUNT VALORIFICABILE</a:t>
            </a:r>
          </a:p>
        </p:txBody>
      </p:sp>
    </p:spTree>
    <p:extLst>
      <p:ext uri="{BB962C8B-B14F-4D97-AF65-F5344CB8AC3E}">
        <p14:creationId xmlns:p14="http://schemas.microsoft.com/office/powerpoint/2010/main" val="43637746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184366" y="1715589"/>
            <a:ext cx="5268685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NOUTATE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Trebuchet MS" panose="020B0603020202020204" pitchFamily="34" charset="0"/>
              </a:rPr>
              <a:t>2.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CREATIVITATE</a:t>
            </a:r>
          </a:p>
          <a:p>
            <a:pPr>
              <a:lnSpc>
                <a:spcPct val="150000"/>
              </a:lnSpc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3. INCERTITUDINE</a:t>
            </a:r>
          </a:p>
          <a:p>
            <a:pPr>
              <a:lnSpc>
                <a:spcPct val="150000"/>
              </a:lnSpc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4. CARACTER SISTEMATIC</a:t>
            </a:r>
          </a:p>
          <a:p>
            <a:pPr>
              <a:lnSpc>
                <a:spcPct val="150000"/>
              </a:lnSpc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5. CARACTER TRANSFERABIL/REPRODUCTIBIL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047206" y="1079864"/>
            <a:ext cx="7913914" cy="635725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Trebuchet MS" panose="020B0603020202020204" pitchFamily="34" charset="0"/>
              </a:rPr>
              <a:t>CRITERII ESEN</a:t>
            </a:r>
            <a:r>
              <a:rPr lang="ro-RO" sz="3200" dirty="0">
                <a:latin typeface="Trebuchet MS" panose="020B0603020202020204" pitchFamily="34" charset="0"/>
              </a:rPr>
              <a:t>Ț</a:t>
            </a:r>
            <a:r>
              <a:rPr lang="en-US" sz="3200" dirty="0">
                <a:latin typeface="Trebuchet MS" panose="020B0603020202020204" pitchFamily="34" charset="0"/>
              </a:rPr>
              <a:t>IALE ALE ACTIVIT</a:t>
            </a:r>
            <a:r>
              <a:rPr lang="ro-RO" sz="3200" dirty="0">
                <a:latin typeface="Trebuchet MS" panose="020B0603020202020204" pitchFamily="34" charset="0"/>
              </a:rPr>
              <a:t>ĂȚ</a:t>
            </a:r>
            <a:r>
              <a:rPr lang="en-US" sz="3200" dirty="0">
                <a:latin typeface="Trebuchet MS" panose="020B0603020202020204" pitchFamily="34" charset="0"/>
              </a:rPr>
              <a:t>II DE CD</a:t>
            </a:r>
            <a:endParaRPr lang="en-US" sz="3200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975359" y="6204418"/>
            <a:ext cx="899367" cy="365125"/>
          </a:xfrm>
        </p:spPr>
        <p:txBody>
          <a:bodyPr/>
          <a:lstStyle/>
          <a:p>
            <a:fld id="{69E2DB42-392B-4712-AFC9-E7976057888C}" type="datetime1">
              <a:rPr lang="ro-RO" smtClean="0"/>
              <a:t>25.04.2023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1047207" y="6386981"/>
            <a:ext cx="2976154" cy="365125"/>
          </a:xfrm>
        </p:spPr>
        <p:txBody>
          <a:bodyPr/>
          <a:lstStyle/>
          <a:p>
            <a:r>
              <a:rPr lang="it-IT" dirty="0"/>
              <a:t>MINISTERUL CERCETARII, INOVARII SI DIGITALIZARII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11808823" y="6334726"/>
            <a:ext cx="266199" cy="365125"/>
          </a:xfrm>
        </p:spPr>
        <p:txBody>
          <a:bodyPr/>
          <a:lstStyle/>
          <a:p>
            <a:fld id="{31B714D1-919F-4A46-B1D4-F469FB220DAF}" type="slidenum">
              <a:rPr lang="en-US" smtClean="0"/>
              <a:t>5</a:t>
            </a:fld>
            <a:endParaRPr lang="en-US" dirty="0"/>
          </a:p>
        </p:txBody>
      </p:sp>
      <p:sp>
        <p:nvSpPr>
          <p:cNvPr id="7" name="Title 4"/>
          <p:cNvSpPr txBox="1">
            <a:spLocks/>
          </p:cNvSpPr>
          <p:nvPr/>
        </p:nvSpPr>
        <p:spPr>
          <a:xfrm>
            <a:off x="3666309" y="4698274"/>
            <a:ext cx="7968341" cy="12409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dirty="0">
                <a:latin typeface="Trebuchet MS" panose="020B0603020202020204" pitchFamily="34" charset="0"/>
              </a:rPr>
              <a:t>CONDI</a:t>
            </a:r>
            <a:r>
              <a:rPr lang="ro-RO" sz="8000" dirty="0">
                <a:latin typeface="Trebuchet MS" panose="020B0603020202020204" pitchFamily="34" charset="0"/>
              </a:rPr>
              <a:t>Ț</a:t>
            </a:r>
            <a:r>
              <a:rPr lang="en-US" sz="8000" dirty="0">
                <a:latin typeface="Trebuchet MS" panose="020B0603020202020204" pitchFamily="34" charset="0"/>
              </a:rPr>
              <a:t>II ELIGIBILITATE PROIECT</a:t>
            </a:r>
          </a:p>
          <a:p>
            <a:endParaRPr lang="en-US" sz="2000" dirty="0">
              <a:latin typeface="Trebuchet MS" panose="020B0603020202020204" pitchFamily="34" charset="0"/>
            </a:endParaRPr>
          </a:p>
          <a:p>
            <a:pPr marL="800100" lvl="1" indent="-342900">
              <a:lnSpc>
                <a:spcPct val="170000"/>
              </a:lnSpc>
              <a:buFont typeface="Wingdings" panose="05000000000000000000" pitchFamily="2" charset="2"/>
              <a:buChar char="q"/>
            </a:pPr>
            <a:r>
              <a:rPr lang="en-US" sz="2900" dirty="0">
                <a:latin typeface="Trebuchet MS" panose="020B0603020202020204" pitchFamily="34" charset="0"/>
              </a:rPr>
              <a:t>COD CAEN 7211 – CERCETARE DEZVOLTARE </a:t>
            </a:r>
            <a:r>
              <a:rPr lang="ro-RO" sz="2900" dirty="0">
                <a:latin typeface="Trebuchet MS" panose="020B0603020202020204" pitchFamily="34" charset="0"/>
              </a:rPr>
              <a:t>Î</a:t>
            </a:r>
            <a:r>
              <a:rPr lang="en-US" sz="2900" dirty="0">
                <a:latin typeface="Trebuchet MS" panose="020B0603020202020204" pitchFamily="34" charset="0"/>
              </a:rPr>
              <a:t>N BIOTEHNOLOGIE</a:t>
            </a:r>
          </a:p>
          <a:p>
            <a:pPr marL="800100" lvl="1" indent="-342900">
              <a:lnSpc>
                <a:spcPct val="170000"/>
              </a:lnSpc>
              <a:buFont typeface="Wingdings" panose="05000000000000000000" pitchFamily="2" charset="2"/>
              <a:buChar char="q"/>
            </a:pPr>
            <a:r>
              <a:rPr lang="en-US" sz="2900" dirty="0">
                <a:latin typeface="Trebuchet MS" panose="020B0603020202020204" pitchFamily="34" charset="0"/>
              </a:rPr>
              <a:t>COD CAEN 7219 – CERCETARE DEZVOLTARE </a:t>
            </a:r>
            <a:r>
              <a:rPr lang="ro-RO" sz="2900" dirty="0">
                <a:latin typeface="Trebuchet MS" panose="020B0603020202020204" pitchFamily="34" charset="0"/>
              </a:rPr>
              <a:t>Î</a:t>
            </a:r>
            <a:r>
              <a:rPr lang="en-US" sz="2900" dirty="0">
                <a:latin typeface="Trebuchet MS" panose="020B0603020202020204" pitchFamily="34" charset="0"/>
              </a:rPr>
              <a:t>N ALTE </a:t>
            </a:r>
            <a:r>
              <a:rPr lang="ro-RO" sz="2900" dirty="0">
                <a:latin typeface="Trebuchet MS" panose="020B0603020202020204" pitchFamily="34" charset="0"/>
              </a:rPr>
              <a:t>Ș</a:t>
            </a:r>
            <a:r>
              <a:rPr lang="en-US" sz="2900" dirty="0">
                <a:latin typeface="Trebuchet MS" panose="020B0603020202020204" pitchFamily="34" charset="0"/>
              </a:rPr>
              <a:t>TIIN</a:t>
            </a:r>
            <a:r>
              <a:rPr lang="ro-RO" sz="2900" dirty="0">
                <a:latin typeface="Trebuchet MS" panose="020B0603020202020204" pitchFamily="34" charset="0"/>
              </a:rPr>
              <a:t>Ț</a:t>
            </a:r>
            <a:r>
              <a:rPr lang="en-US" sz="2900" dirty="0">
                <a:latin typeface="Trebuchet MS" panose="020B0603020202020204" pitchFamily="34" charset="0"/>
              </a:rPr>
              <a:t>E NATURALE </a:t>
            </a:r>
            <a:r>
              <a:rPr lang="ro-RO" sz="2900" dirty="0">
                <a:latin typeface="Trebuchet MS" panose="020B0603020202020204" pitchFamily="34" charset="0"/>
              </a:rPr>
              <a:t>Ș</a:t>
            </a:r>
            <a:r>
              <a:rPr lang="en-US" sz="2900" dirty="0">
                <a:latin typeface="Trebuchet MS" panose="020B0603020202020204" pitchFamily="34" charset="0"/>
              </a:rPr>
              <a:t>I INGINERIE</a:t>
            </a:r>
            <a:endParaRPr lang="en-US" sz="2900" dirty="0"/>
          </a:p>
        </p:txBody>
      </p:sp>
    </p:spTree>
    <p:extLst>
      <p:ext uri="{BB962C8B-B14F-4D97-AF65-F5344CB8AC3E}">
        <p14:creationId xmlns:p14="http://schemas.microsoft.com/office/powerpoint/2010/main" val="261427029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1486" y="1010195"/>
            <a:ext cx="8133806" cy="653142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Trebuchet MS" panose="020B0603020202020204" pitchFamily="34" charset="0"/>
              </a:rPr>
              <a:t>DOCUMENTELE PROCESULUI DE EXPERTIZ</a:t>
            </a:r>
            <a:r>
              <a:rPr lang="ro-RO" sz="3200" dirty="0">
                <a:latin typeface="Trebuchet MS" panose="020B0603020202020204" pitchFamily="34" charset="0"/>
              </a:rPr>
              <a:t>Ă</a:t>
            </a:r>
            <a:endParaRPr lang="en-US" sz="3200" dirty="0">
              <a:latin typeface="Trebuchet MS" panose="020B0603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080451" y="6210163"/>
            <a:ext cx="847115" cy="365125"/>
          </a:xfrm>
        </p:spPr>
        <p:txBody>
          <a:bodyPr/>
          <a:lstStyle/>
          <a:p>
            <a:fld id="{84C1DD67-E65A-4B08-82A1-632C487B339F}" type="datetime1">
              <a:rPr lang="ro-RO" smtClean="0"/>
              <a:t>25.04.2023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80451" y="6405790"/>
            <a:ext cx="2969035" cy="365125"/>
          </a:xfrm>
        </p:spPr>
        <p:txBody>
          <a:bodyPr/>
          <a:lstStyle/>
          <a:p>
            <a:r>
              <a:rPr lang="it-IT" dirty="0"/>
              <a:t>MINISTERUL CERCETARII, INOVARII SI DIGITALIZARII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800114" y="6332716"/>
            <a:ext cx="283616" cy="365125"/>
          </a:xfrm>
        </p:spPr>
        <p:txBody>
          <a:bodyPr/>
          <a:lstStyle/>
          <a:p>
            <a:fld id="{31B714D1-919F-4A46-B1D4-F469FB220DAF}" type="slidenum">
              <a:rPr lang="en-US" smtClean="0"/>
              <a:t>6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352799" y="2220685"/>
            <a:ext cx="6339841" cy="3554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PENTRU CONTRIBUABIL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600" dirty="0">
                <a:latin typeface="Trebuchet MS" panose="020B0603020202020204" pitchFamily="34" charset="0"/>
              </a:rPr>
              <a:t>CERERE EXPERTIZ</a:t>
            </a:r>
            <a:r>
              <a:rPr lang="ro-RO" sz="1600" dirty="0">
                <a:latin typeface="Trebuchet MS" panose="020B0603020202020204" pitchFamily="34" charset="0"/>
              </a:rPr>
              <a:t>Ă</a:t>
            </a:r>
            <a:endParaRPr lang="en-US" sz="1600" dirty="0">
              <a:latin typeface="Trebuchet MS" panose="020B0603020202020204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600" dirty="0">
                <a:latin typeface="Trebuchet MS" panose="020B0603020202020204" pitchFamily="34" charset="0"/>
              </a:rPr>
              <a:t>COMAND</a:t>
            </a:r>
            <a:r>
              <a:rPr lang="ro-RO" sz="1600" dirty="0">
                <a:latin typeface="Trebuchet MS" panose="020B0603020202020204" pitchFamily="34" charset="0"/>
              </a:rPr>
              <a:t>Ă</a:t>
            </a:r>
            <a:r>
              <a:rPr lang="en-US" sz="1600" dirty="0">
                <a:latin typeface="Trebuchet MS" panose="020B0603020202020204" pitchFamily="34" charset="0"/>
              </a:rPr>
              <a:t> EXPERTIZ</a:t>
            </a:r>
            <a:r>
              <a:rPr lang="ro-RO" sz="1600" dirty="0">
                <a:latin typeface="Trebuchet MS" panose="020B0603020202020204" pitchFamily="34" charset="0"/>
              </a:rPr>
              <a:t>Ă</a:t>
            </a:r>
            <a:endParaRPr lang="en-US" sz="1600" dirty="0">
              <a:latin typeface="Trebuchet MS" panose="020B0603020202020204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600" dirty="0">
                <a:latin typeface="Trebuchet MS" panose="020B0603020202020204" pitchFamily="34" charset="0"/>
              </a:rPr>
              <a:t>CONTRACT DE EXPERTIZ</a:t>
            </a:r>
            <a:r>
              <a:rPr lang="ro-RO" sz="1600" dirty="0">
                <a:latin typeface="Trebuchet MS" panose="020B0603020202020204" pitchFamily="34" charset="0"/>
              </a:rPr>
              <a:t>Ă</a:t>
            </a:r>
            <a:endParaRPr lang="en-US" sz="1600" dirty="0">
              <a:latin typeface="Trebuchet MS" panose="020B0603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dirty="0">
                <a:latin typeface="Trebuchet MS" panose="020B0603020202020204" pitchFamily="34" charset="0"/>
              </a:rPr>
              <a:t>2.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PENTRU EXPERT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600" dirty="0">
                <a:latin typeface="Trebuchet MS" panose="020B0603020202020204" pitchFamily="34" charset="0"/>
              </a:rPr>
              <a:t>CONTRACT EXPERTIZ</a:t>
            </a:r>
            <a:r>
              <a:rPr lang="ro-RO" sz="1600" dirty="0">
                <a:latin typeface="Trebuchet MS" panose="020B0603020202020204" pitchFamily="34" charset="0"/>
              </a:rPr>
              <a:t>Ă</a:t>
            </a:r>
            <a:r>
              <a:rPr lang="en-US" sz="1600" dirty="0">
                <a:latin typeface="Trebuchet MS" panose="020B0603020202020204" pitchFamily="34" charset="0"/>
              </a:rPr>
              <a:t>/DECLARA</a:t>
            </a:r>
            <a:r>
              <a:rPr lang="ro-RO" sz="1600" dirty="0">
                <a:latin typeface="Trebuchet MS" panose="020B0603020202020204" pitchFamily="34" charset="0"/>
              </a:rPr>
              <a:t>Ț</a:t>
            </a:r>
            <a:r>
              <a:rPr lang="en-US" sz="1600" dirty="0">
                <a:latin typeface="Trebuchet MS" panose="020B0603020202020204" pitchFamily="34" charset="0"/>
              </a:rPr>
              <a:t>IE </a:t>
            </a:r>
            <a:r>
              <a:rPr lang="ro-RO" sz="1600" dirty="0">
                <a:latin typeface="Trebuchet MS" panose="020B0603020202020204" pitchFamily="34" charset="0"/>
              </a:rPr>
              <a:t>DE </a:t>
            </a:r>
            <a:r>
              <a:rPr lang="en-US" sz="1600" dirty="0">
                <a:latin typeface="Trebuchet MS" panose="020B0603020202020204" pitchFamily="34" charset="0"/>
              </a:rPr>
              <a:t>CONFIDEN</a:t>
            </a:r>
            <a:r>
              <a:rPr lang="ro-RO" sz="1600" dirty="0">
                <a:latin typeface="Trebuchet MS" panose="020B0603020202020204" pitchFamily="34" charset="0"/>
              </a:rPr>
              <a:t>Ț</a:t>
            </a:r>
            <a:r>
              <a:rPr lang="en-US" sz="1600" dirty="0">
                <a:latin typeface="Trebuchet MS" panose="020B0603020202020204" pitchFamily="34" charset="0"/>
              </a:rPr>
              <a:t>IALITATE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600" dirty="0">
                <a:latin typeface="Trebuchet MS" panose="020B0603020202020204" pitchFamily="34" charset="0"/>
              </a:rPr>
              <a:t>RAPORT DE EXPERTIZ</a:t>
            </a:r>
            <a:r>
              <a:rPr lang="ro-RO" sz="1600" dirty="0">
                <a:latin typeface="Trebuchet MS" panose="020B0603020202020204" pitchFamily="34" charset="0"/>
              </a:rPr>
              <a:t>Ă</a:t>
            </a:r>
            <a:endParaRPr lang="en-US" sz="1600" dirty="0">
              <a:latin typeface="Trebuchet MS" panose="020B0603020202020204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600" dirty="0">
                <a:latin typeface="Trebuchet MS" panose="020B0603020202020204" pitchFamily="34" charset="0"/>
              </a:rPr>
              <a:t>CERTIFICAT EXPERTIZ</a:t>
            </a:r>
            <a:r>
              <a:rPr lang="ro-RO" sz="1600" dirty="0">
                <a:latin typeface="Trebuchet MS" panose="020B0603020202020204" pitchFamily="34" charset="0"/>
              </a:rPr>
              <a:t>Ă</a:t>
            </a:r>
            <a:endParaRPr lang="en-US" sz="1600" dirty="0">
              <a:latin typeface="Trebuchet MS" panose="020B0603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3. PENTRU MCID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Trebuchet MS" panose="020B0603020202020204" pitchFamily="34" charset="0"/>
              </a:rPr>
              <a:t>CERTIFICAT EXPERTIZ</a:t>
            </a:r>
            <a:r>
              <a:rPr lang="ro-RO" sz="1600" dirty="0">
                <a:latin typeface="Trebuchet MS" panose="020B0603020202020204" pitchFamily="34" charset="0"/>
              </a:rPr>
              <a:t>Ă</a:t>
            </a:r>
            <a:endParaRPr lang="en-US" sz="1600" dirty="0">
              <a:latin typeface="Trebuchet MS" panose="020B0603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Trebuchet MS" panose="020B0603020202020204" pitchFamily="34" charset="0"/>
              </a:rPr>
              <a:t>REGISTRU DE EVIDEN</a:t>
            </a:r>
            <a:r>
              <a:rPr lang="ro-RO" sz="1600" dirty="0">
                <a:latin typeface="Trebuchet MS" panose="020B0603020202020204" pitchFamily="34" charset="0"/>
              </a:rPr>
              <a:t>ȚĂ</a:t>
            </a:r>
            <a:r>
              <a:rPr lang="en-US" sz="1600" dirty="0">
                <a:latin typeface="Trebuchet MS" panose="020B0603020202020204" pitchFamily="34" charset="0"/>
              </a:rPr>
              <a:t> A CERTIFICATELOR DE EXPERTIZ</a:t>
            </a:r>
            <a:r>
              <a:rPr lang="ro-RO" sz="1600" dirty="0">
                <a:latin typeface="Trebuchet MS" panose="020B0603020202020204" pitchFamily="34" charset="0"/>
              </a:rPr>
              <a:t>Ă</a:t>
            </a:r>
            <a:endParaRPr lang="en-US" sz="1600" dirty="0">
              <a:latin typeface="Trebuchet MS" panose="020B0603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Trebuchet MS" panose="020B0603020202020204" pitchFamily="34" charset="0"/>
              </a:rPr>
              <a:t>RAPORT DE VERIFICARE</a:t>
            </a:r>
          </a:p>
        </p:txBody>
      </p:sp>
    </p:spTree>
    <p:extLst>
      <p:ext uri="{BB962C8B-B14F-4D97-AF65-F5344CB8AC3E}">
        <p14:creationId xmlns:p14="http://schemas.microsoft.com/office/powerpoint/2010/main" val="178079898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9566" y="574766"/>
            <a:ext cx="6836228" cy="653142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Trebuchet MS" panose="020B0603020202020204" pitchFamily="34" charset="0"/>
              </a:rPr>
              <a:t>FLUXUL PROCESULUI DE EXPERTIZA</a:t>
            </a:r>
          </a:p>
        </p:txBody>
      </p:sp>
      <p:sp>
        <p:nvSpPr>
          <p:cNvPr id="43" name="Date Placeholder 42"/>
          <p:cNvSpPr>
            <a:spLocks noGrp="1"/>
          </p:cNvSpPr>
          <p:nvPr>
            <p:ph type="dt" sz="half" idx="10"/>
          </p:nvPr>
        </p:nvSpPr>
        <p:spPr>
          <a:xfrm>
            <a:off x="1030514" y="6248399"/>
            <a:ext cx="948715" cy="365125"/>
          </a:xfrm>
        </p:spPr>
        <p:txBody>
          <a:bodyPr/>
          <a:lstStyle/>
          <a:p>
            <a:fld id="{52588E52-03F8-4305-86BF-60B3CC0F4600}" type="datetime1">
              <a:rPr lang="ro-RO" smtClean="0"/>
              <a:t>25.04.2023</a:t>
            </a:fld>
            <a:endParaRPr lang="en-US" dirty="0"/>
          </a:p>
        </p:txBody>
      </p:sp>
      <p:sp>
        <p:nvSpPr>
          <p:cNvPr id="44" name="Footer Placeholder 43"/>
          <p:cNvSpPr>
            <a:spLocks noGrp="1"/>
          </p:cNvSpPr>
          <p:nvPr>
            <p:ph type="ftr" sz="quarter" idx="11"/>
          </p:nvPr>
        </p:nvSpPr>
        <p:spPr>
          <a:xfrm>
            <a:off x="1139829" y="6414276"/>
            <a:ext cx="3059521" cy="365125"/>
          </a:xfrm>
        </p:spPr>
        <p:txBody>
          <a:bodyPr/>
          <a:lstStyle/>
          <a:p>
            <a:r>
              <a:rPr lang="it-IT" dirty="0"/>
              <a:t>MINISTERUL CERCETARII, INOVARII SI DIGITALIZARII</a:t>
            </a:r>
            <a:endParaRPr lang="en-US" dirty="0"/>
          </a:p>
        </p:txBody>
      </p:sp>
      <p:sp>
        <p:nvSpPr>
          <p:cNvPr id="45" name="Slide Number Placeholder 44"/>
          <p:cNvSpPr>
            <a:spLocks noGrp="1"/>
          </p:cNvSpPr>
          <p:nvPr>
            <p:ph type="sldNum" sz="quarter" idx="12"/>
          </p:nvPr>
        </p:nvSpPr>
        <p:spPr>
          <a:xfrm>
            <a:off x="11808822" y="6344828"/>
            <a:ext cx="283616" cy="365125"/>
          </a:xfrm>
        </p:spPr>
        <p:txBody>
          <a:bodyPr/>
          <a:lstStyle/>
          <a:p>
            <a:fld id="{31B714D1-919F-4A46-B1D4-F469FB220DAF}" type="slidenum">
              <a:rPr lang="en-US" smtClean="0"/>
              <a:t>7</a:t>
            </a:fld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13064" y="2040053"/>
            <a:ext cx="214230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rebuchet MS" panose="020B0603020202020204" pitchFamily="34" charset="0"/>
              </a:rPr>
              <a:t>PREG</a:t>
            </a:r>
            <a:r>
              <a:rPr lang="ro-RO" sz="1400" dirty="0">
                <a:latin typeface="Trebuchet MS" panose="020B0603020202020204" pitchFamily="34" charset="0"/>
              </a:rPr>
              <a:t>Ă</a:t>
            </a:r>
            <a:r>
              <a:rPr lang="en-US" sz="1400" dirty="0">
                <a:latin typeface="Trebuchet MS" panose="020B0603020202020204" pitchFamily="34" charset="0"/>
              </a:rPr>
              <a:t>TIRE DOCUMENTA</a:t>
            </a:r>
            <a:r>
              <a:rPr lang="ro-RO" sz="1400" dirty="0">
                <a:latin typeface="Trebuchet MS" panose="020B0603020202020204" pitchFamily="34" charset="0"/>
              </a:rPr>
              <a:t>Ț</a:t>
            </a:r>
            <a:r>
              <a:rPr lang="en-US" sz="1400" dirty="0">
                <a:latin typeface="Trebuchet MS" panose="020B0603020202020204" pitchFamily="34" charset="0"/>
              </a:rPr>
              <a:t>IE</a:t>
            </a:r>
            <a:r>
              <a:rPr lang="ro-RO" sz="1400" dirty="0">
                <a:latin typeface="Trebuchet MS" panose="020B0603020202020204" pitchFamily="34" charset="0"/>
              </a:rPr>
              <a:t> </a:t>
            </a:r>
            <a:r>
              <a:rPr lang="en-US" sz="1400" dirty="0">
                <a:latin typeface="Trebuchet MS" panose="020B0603020202020204" pitchFamily="34" charset="0"/>
              </a:rPr>
              <a:t>TEHNIC</a:t>
            </a:r>
            <a:r>
              <a:rPr lang="ro-RO" sz="1400" dirty="0">
                <a:latin typeface="Trebuchet MS" panose="020B0603020202020204" pitchFamily="34" charset="0"/>
              </a:rPr>
              <a:t>Ă</a:t>
            </a:r>
            <a:r>
              <a:rPr lang="en-US" sz="1400" dirty="0">
                <a:latin typeface="Trebuchet MS" panose="020B0603020202020204" pitchFamily="34" charset="0"/>
              </a:rPr>
              <a:t> </a:t>
            </a:r>
            <a:r>
              <a:rPr lang="ro-RO" sz="1400" dirty="0">
                <a:latin typeface="Trebuchet MS" panose="020B0603020202020204" pitchFamily="34" charset="0"/>
              </a:rPr>
              <a:t>Ș</a:t>
            </a:r>
            <a:r>
              <a:rPr lang="en-US" sz="1400" dirty="0">
                <a:latin typeface="Trebuchet MS" panose="020B0603020202020204" pitchFamily="34" charset="0"/>
              </a:rPr>
              <a:t>I FINANCIAR</a:t>
            </a:r>
            <a:r>
              <a:rPr lang="ro-RO" sz="1400" dirty="0">
                <a:latin typeface="Trebuchet MS" panose="020B0603020202020204" pitchFamily="34" charset="0"/>
              </a:rPr>
              <a:t>Ă</a:t>
            </a:r>
            <a:endParaRPr lang="en-US" sz="1400" dirty="0">
              <a:latin typeface="Trebuchet MS" panose="020B0603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87285" y="3040819"/>
            <a:ext cx="19507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rebuchet MS" panose="020B0603020202020204" pitchFamily="34" charset="0"/>
              </a:rPr>
              <a:t>TRANSMITERE CERERE EXPERTIZ</a:t>
            </a:r>
            <a:r>
              <a:rPr lang="ro-RO" sz="1400" dirty="0">
                <a:latin typeface="Trebuchet MS" panose="020B0603020202020204" pitchFamily="34" charset="0"/>
              </a:rPr>
              <a:t>Ă</a:t>
            </a:r>
            <a:endParaRPr lang="en-US" sz="1400" dirty="0">
              <a:latin typeface="Trebuchet MS" panose="020B0603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36124" y="3794489"/>
            <a:ext cx="16633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rebuchet MS" panose="020B0603020202020204" pitchFamily="34" charset="0"/>
              </a:rPr>
              <a:t>DESEMNARE EXPERT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783645" y="2474982"/>
            <a:ext cx="18375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rebuchet MS" panose="020B0603020202020204" pitchFamily="34" charset="0"/>
              </a:rPr>
              <a:t>SEMNARE CONTRACT EXPERTIZ</a:t>
            </a:r>
            <a:r>
              <a:rPr lang="ro-RO" sz="1400" dirty="0">
                <a:latin typeface="Trebuchet MS" panose="020B0603020202020204" pitchFamily="34" charset="0"/>
              </a:rPr>
              <a:t>Ă</a:t>
            </a:r>
            <a:endParaRPr lang="en-US" sz="1400" dirty="0">
              <a:latin typeface="Trebuchet MS" panose="020B0603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710522" y="3649471"/>
            <a:ext cx="12323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rebuchet MS" panose="020B0603020202020204" pitchFamily="34" charset="0"/>
              </a:rPr>
              <a:t>REALIZARE EXPERTIZ</a:t>
            </a:r>
            <a:r>
              <a:rPr lang="ro-RO" sz="1400" dirty="0">
                <a:latin typeface="Trebuchet MS" panose="020B0603020202020204" pitchFamily="34" charset="0"/>
              </a:rPr>
              <a:t>Ă</a:t>
            </a:r>
            <a:endParaRPr lang="en-US" sz="1400" dirty="0">
              <a:latin typeface="Trebuchet MS" panose="020B0603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776760" y="1960252"/>
            <a:ext cx="18723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rebuchet MS" panose="020B0603020202020204" pitchFamily="34" charset="0"/>
              </a:rPr>
              <a:t>SEMNARE RAPORT EXPERTIZ</a:t>
            </a:r>
            <a:r>
              <a:rPr lang="ro-RO" sz="1400" dirty="0">
                <a:latin typeface="Trebuchet MS" panose="020B0603020202020204" pitchFamily="34" charset="0"/>
              </a:rPr>
              <a:t>Ă</a:t>
            </a:r>
            <a:endParaRPr lang="en-US" sz="1400" dirty="0">
              <a:latin typeface="Trebuchet MS" panose="020B0603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222376" y="3686767"/>
            <a:ext cx="200297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rebuchet MS" panose="020B0603020202020204" pitchFamily="34" charset="0"/>
              </a:rPr>
              <a:t>TRANSMITERE </a:t>
            </a:r>
          </a:p>
          <a:p>
            <a:pPr algn="ctr"/>
            <a:r>
              <a:rPr lang="en-US" sz="1400" dirty="0">
                <a:latin typeface="Trebuchet MS" panose="020B0603020202020204" pitchFamily="34" charset="0"/>
              </a:rPr>
              <a:t>CERTIFICAT EXPERTIZ</a:t>
            </a:r>
            <a:r>
              <a:rPr lang="ro-RO" sz="1400" dirty="0">
                <a:latin typeface="Trebuchet MS" panose="020B0603020202020204" pitchFamily="34" charset="0"/>
              </a:rPr>
              <a:t>Ă</a:t>
            </a:r>
            <a:r>
              <a:rPr lang="en-US" sz="1400" dirty="0">
                <a:latin typeface="Trebuchet MS" panose="020B0603020202020204" pitchFamily="34" charset="0"/>
              </a:rPr>
              <a:t> RAPORT EXPERTIZ</a:t>
            </a:r>
            <a:r>
              <a:rPr lang="ro-RO" sz="1400" dirty="0">
                <a:latin typeface="Trebuchet MS" panose="020B0603020202020204" pitchFamily="34" charset="0"/>
              </a:rPr>
              <a:t>Ă</a:t>
            </a:r>
            <a:endParaRPr lang="en-US" sz="1400" dirty="0">
              <a:latin typeface="Trebuchet MS" panose="020B0603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283336" y="5205996"/>
            <a:ext cx="21423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rebuchet MS" panose="020B0603020202020204" pitchFamily="34" charset="0"/>
              </a:rPr>
              <a:t>EMITERE AVIZ DE CONFORMITATE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979483" y="5149412"/>
            <a:ext cx="31421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rebuchet MS" panose="020B0603020202020204" pitchFamily="34" charset="0"/>
              </a:rPr>
              <a:t>TRANSMITERE CERTIFICAT EXPERTIZ</a:t>
            </a:r>
            <a:r>
              <a:rPr lang="ro-RO" sz="1400" dirty="0">
                <a:latin typeface="Trebuchet MS" panose="020B0603020202020204" pitchFamily="34" charset="0"/>
              </a:rPr>
              <a:t>Ă</a:t>
            </a:r>
            <a:r>
              <a:rPr lang="en-US" sz="1400" dirty="0">
                <a:latin typeface="Trebuchet MS" panose="020B0603020202020204" pitchFamily="34" charset="0"/>
              </a:rPr>
              <a:t> AVIZAT C</a:t>
            </a:r>
            <a:r>
              <a:rPr lang="ro-RO" sz="1400" dirty="0">
                <a:latin typeface="Trebuchet MS" panose="020B0603020202020204" pitchFamily="34" charset="0"/>
              </a:rPr>
              <a:t>Ă</a:t>
            </a:r>
            <a:r>
              <a:rPr lang="en-US" sz="1400" dirty="0">
                <a:latin typeface="Trebuchet MS" panose="020B0603020202020204" pitchFamily="34" charset="0"/>
              </a:rPr>
              <a:t>TRE CONTRIBUABIL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365724" y="3775329"/>
            <a:ext cx="792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4199350" y="4213759"/>
            <a:ext cx="88036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b="1" dirty="0">
                <a:solidFill>
                  <a:srgbClr val="FF0000"/>
                </a:solidFill>
                <a:latin typeface="Trebuchet MS" panose="020B0603020202020204" pitchFamily="34" charset="0"/>
              </a:rPr>
              <a:t>max 15 </a:t>
            </a:r>
            <a:r>
              <a:rPr lang="en-US" sz="1000" b="1" dirty="0" err="1">
                <a:solidFill>
                  <a:srgbClr val="FF0000"/>
                </a:solidFill>
                <a:latin typeface="Trebuchet MS" panose="020B0603020202020204" pitchFamily="34" charset="0"/>
              </a:rPr>
              <a:t>zile</a:t>
            </a:r>
            <a:endParaRPr lang="en-US" sz="1000" b="1" dirty="0">
              <a:solidFill>
                <a:srgbClr val="FF0000"/>
              </a:solidFill>
              <a:latin typeface="Trebuchet MS" panose="020B0603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046723" y="2770451"/>
            <a:ext cx="106587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rgbClr val="FF0000"/>
                </a:solidFill>
                <a:latin typeface="Trebuchet MS" panose="020B0603020202020204" pitchFamily="34" charset="0"/>
              </a:rPr>
              <a:t>CONTRIBUABIL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667792" y="3652218"/>
            <a:ext cx="5329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rgbClr val="FF0000"/>
                </a:solidFill>
                <a:latin typeface="Trebuchet MS" panose="020B0603020202020204" pitchFamily="34" charset="0"/>
              </a:rPr>
              <a:t>MCID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843491" y="2312150"/>
            <a:ext cx="16986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rgbClr val="FF0000"/>
                </a:solidFill>
                <a:latin typeface="Trebuchet MS" panose="020B0603020202020204" pitchFamily="34" charset="0"/>
              </a:rPr>
              <a:t>CONTRIBUABIL / EXPERT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779101" y="4103944"/>
            <a:ext cx="66623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rgbClr val="FF0000"/>
                </a:solidFill>
                <a:latin typeface="Trebuchet MS" panose="020B0603020202020204" pitchFamily="34" charset="0"/>
              </a:rPr>
              <a:t>EXPERT</a:t>
            </a:r>
          </a:p>
        </p:txBody>
      </p:sp>
      <p:sp>
        <p:nvSpPr>
          <p:cNvPr id="29" name="Bent Arrow 28"/>
          <p:cNvSpPr/>
          <p:nvPr/>
        </p:nvSpPr>
        <p:spPr>
          <a:xfrm rot="16200000" flipH="1" flipV="1">
            <a:off x="9235270" y="2366442"/>
            <a:ext cx="1463402" cy="931796"/>
          </a:xfrm>
          <a:prstGeom prst="bentArrow">
            <a:avLst>
              <a:gd name="adj1" fmla="val 18068"/>
              <a:gd name="adj2" fmla="val 21967"/>
              <a:gd name="adj3" fmla="val 25000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863612" y="1819866"/>
            <a:ext cx="16986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rgbClr val="FF0000"/>
                </a:solidFill>
                <a:latin typeface="Trebuchet MS" panose="020B0603020202020204" pitchFamily="34" charset="0"/>
              </a:rPr>
              <a:t>CONTRIBUABIL / EXPERT</a:t>
            </a:r>
          </a:p>
        </p:txBody>
      </p:sp>
      <p:sp>
        <p:nvSpPr>
          <p:cNvPr id="31" name="Striped Right Arrow 30"/>
          <p:cNvSpPr/>
          <p:nvPr/>
        </p:nvSpPr>
        <p:spPr>
          <a:xfrm rot="5400000">
            <a:off x="9931000" y="4630925"/>
            <a:ext cx="746017" cy="404132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Striped Right Arrow 31"/>
          <p:cNvSpPr/>
          <p:nvPr/>
        </p:nvSpPr>
        <p:spPr>
          <a:xfrm rot="10800000">
            <a:off x="8174460" y="5271434"/>
            <a:ext cx="1076945" cy="404132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Bent Arrow 32"/>
          <p:cNvSpPr/>
          <p:nvPr/>
        </p:nvSpPr>
        <p:spPr>
          <a:xfrm rot="16200000" flipV="1">
            <a:off x="7779190" y="2736508"/>
            <a:ext cx="1441971" cy="1005002"/>
          </a:xfrm>
          <a:prstGeom prst="bentArrow">
            <a:avLst>
              <a:gd name="adj1" fmla="val 18068"/>
              <a:gd name="adj2" fmla="val 25000"/>
              <a:gd name="adj3" fmla="val 25000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4" name="Bent Arrow 33"/>
          <p:cNvSpPr/>
          <p:nvPr/>
        </p:nvSpPr>
        <p:spPr>
          <a:xfrm rot="16200000" flipV="1">
            <a:off x="4929951" y="3168743"/>
            <a:ext cx="1441971" cy="1005002"/>
          </a:xfrm>
          <a:prstGeom prst="bentArrow">
            <a:avLst>
              <a:gd name="adj1" fmla="val 18068"/>
              <a:gd name="adj2" fmla="val 25000"/>
              <a:gd name="adj3" fmla="val 25000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5" name="Bent Arrow 34"/>
          <p:cNvSpPr/>
          <p:nvPr/>
        </p:nvSpPr>
        <p:spPr>
          <a:xfrm flipV="1">
            <a:off x="2798270" y="3546479"/>
            <a:ext cx="1203711" cy="742240"/>
          </a:xfrm>
          <a:prstGeom prst="bentArrow">
            <a:avLst>
              <a:gd name="adj1" fmla="val 23934"/>
              <a:gd name="adj2" fmla="val 25000"/>
              <a:gd name="adj3" fmla="val 25000"/>
              <a:gd name="adj4" fmla="val 4140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6" name="Bent Arrow 35"/>
          <p:cNvSpPr/>
          <p:nvPr/>
        </p:nvSpPr>
        <p:spPr>
          <a:xfrm rot="16200000" flipH="1" flipV="1">
            <a:off x="6451282" y="2577059"/>
            <a:ext cx="1248549" cy="1005002"/>
          </a:xfrm>
          <a:prstGeom prst="bentArrow">
            <a:avLst>
              <a:gd name="adj1" fmla="val 18068"/>
              <a:gd name="adj2" fmla="val 25000"/>
              <a:gd name="adj3" fmla="val 25000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0397535" y="4317707"/>
            <a:ext cx="66623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rgbClr val="FF0000"/>
                </a:solidFill>
                <a:latin typeface="Trebuchet MS" panose="020B0603020202020204" pitchFamily="34" charset="0"/>
              </a:rPr>
              <a:t>EXPERT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0526651" y="5628726"/>
            <a:ext cx="5329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rgbClr val="FF0000"/>
                </a:solidFill>
                <a:latin typeface="Trebuchet MS" panose="020B0603020202020204" pitchFamily="34" charset="0"/>
              </a:rPr>
              <a:t>MCID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7112670" y="5703910"/>
            <a:ext cx="5329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rgbClr val="FF0000"/>
                </a:solidFill>
                <a:latin typeface="Trebuchet MS" panose="020B0603020202020204" pitchFamily="34" charset="0"/>
              </a:rPr>
              <a:t>MCID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797037" y="4254197"/>
            <a:ext cx="8803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b="1" dirty="0">
                <a:solidFill>
                  <a:srgbClr val="FF0000"/>
                </a:solidFill>
                <a:latin typeface="Trebuchet MS" panose="020B0603020202020204" pitchFamily="34" charset="0"/>
              </a:rPr>
              <a:t>max 90 </a:t>
            </a:r>
            <a:r>
              <a:rPr lang="en-US" sz="1000" b="1" dirty="0" err="1">
                <a:solidFill>
                  <a:srgbClr val="FF0000"/>
                </a:solidFill>
                <a:latin typeface="Trebuchet MS" panose="020B0603020202020204" pitchFamily="34" charset="0"/>
              </a:rPr>
              <a:t>zile</a:t>
            </a:r>
            <a:endParaRPr lang="en-US" sz="1000" b="1" dirty="0">
              <a:solidFill>
                <a:srgbClr val="FF0000"/>
              </a:solidFill>
              <a:latin typeface="Trebuchet MS" panose="020B0603020202020204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0414287" y="4470461"/>
            <a:ext cx="80502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b="1" dirty="0">
                <a:solidFill>
                  <a:srgbClr val="FF0000"/>
                </a:solidFill>
                <a:latin typeface="Trebuchet MS" panose="020B0603020202020204" pitchFamily="34" charset="0"/>
              </a:rPr>
              <a:t>max 3 </a:t>
            </a:r>
            <a:r>
              <a:rPr lang="en-US" sz="1000" b="1" dirty="0" err="1">
                <a:solidFill>
                  <a:srgbClr val="FF0000"/>
                </a:solidFill>
                <a:latin typeface="Trebuchet MS" panose="020B0603020202020204" pitchFamily="34" charset="0"/>
              </a:rPr>
              <a:t>zile</a:t>
            </a:r>
            <a:endParaRPr lang="en-US" sz="1000" b="1" dirty="0">
              <a:solidFill>
                <a:srgbClr val="FF0000"/>
              </a:solidFill>
              <a:latin typeface="Trebuchet MS" panose="020B0603020202020204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6767361" y="5879662"/>
            <a:ext cx="88036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b="1" dirty="0">
                <a:solidFill>
                  <a:srgbClr val="FF0000"/>
                </a:solidFill>
                <a:latin typeface="Trebuchet MS" panose="020B0603020202020204" pitchFamily="34" charset="0"/>
              </a:rPr>
              <a:t>max 10 </a:t>
            </a:r>
            <a:r>
              <a:rPr lang="en-US" sz="1000" b="1" dirty="0" err="1">
                <a:solidFill>
                  <a:srgbClr val="FF0000"/>
                </a:solidFill>
                <a:latin typeface="Trebuchet MS" panose="020B0603020202020204" pitchFamily="34" charset="0"/>
              </a:rPr>
              <a:t>zile</a:t>
            </a:r>
            <a:endParaRPr lang="en-US" sz="1000" b="1" dirty="0">
              <a:solidFill>
                <a:srgbClr val="FF0000"/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164912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2155099" y="6213249"/>
            <a:ext cx="859591" cy="365125"/>
          </a:xfrm>
        </p:spPr>
        <p:txBody>
          <a:bodyPr/>
          <a:lstStyle/>
          <a:p>
            <a:fld id="{8B25A95A-2EA1-403D-B862-401BECA60620}" type="datetime1">
              <a:rPr lang="ro-RO" smtClean="0"/>
              <a:t>25.04.2023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181226" y="6394270"/>
            <a:ext cx="3070044" cy="365125"/>
          </a:xfrm>
        </p:spPr>
        <p:txBody>
          <a:bodyPr/>
          <a:lstStyle/>
          <a:p>
            <a:r>
              <a:rPr lang="it-IT" dirty="0"/>
              <a:t>MINISTERUL CERCETARII, INOVARII SI DIGITALIZARII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678195" y="6213249"/>
            <a:ext cx="339634" cy="365125"/>
          </a:xfrm>
        </p:spPr>
        <p:txBody>
          <a:bodyPr/>
          <a:lstStyle/>
          <a:p>
            <a:fld id="{31B714D1-919F-4A46-B1D4-F469FB220DAF}" type="slidenum">
              <a:rPr lang="en-US" smtClean="0"/>
              <a:t>8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1105987" y="1213892"/>
            <a:ext cx="10572207" cy="129667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200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ETAPA 1</a:t>
            </a:r>
            <a:r>
              <a:rPr lang="en-US" sz="3200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3200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o-RO" sz="20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Solicitarea expertizei în vederea certificării </a:t>
            </a:r>
            <a:r>
              <a:rPr lang="ro-RO" sz="2000" b="1" dirty="0" err="1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activităţilor</a:t>
            </a:r>
            <a:r>
              <a:rPr lang="ro-RO" sz="20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cercetare-dezvoltare</a:t>
            </a:r>
            <a:endParaRPr lang="en-US" sz="2000" dirty="0">
              <a:latin typeface="Trebuchet MS" panose="020B0603020202020204" pitchFamily="34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5120640" y="348343"/>
            <a:ext cx="6836228" cy="65314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latin typeface="Trebuchet MS" panose="020B0603020202020204" pitchFamily="34" charset="0"/>
              </a:rPr>
              <a:t>ETAPELE PROCESULUI DE EXPERTIZ</a:t>
            </a:r>
            <a:r>
              <a:rPr lang="ro-RO" sz="3200" dirty="0">
                <a:latin typeface="Trebuchet MS" panose="020B0603020202020204" pitchFamily="34" charset="0"/>
              </a:rPr>
              <a:t>Ă</a:t>
            </a:r>
            <a:endParaRPr lang="en-US" sz="3200" dirty="0">
              <a:latin typeface="Trebuchet MS" panose="020B0603020202020204" pitchFamily="34" charset="0"/>
            </a:endParaRPr>
          </a:p>
        </p:txBody>
      </p:sp>
      <p:sp>
        <p:nvSpPr>
          <p:cNvPr id="12" name="Title 5"/>
          <p:cNvSpPr txBox="1">
            <a:spLocks/>
          </p:cNvSpPr>
          <p:nvPr/>
        </p:nvSpPr>
        <p:spPr>
          <a:xfrm>
            <a:off x="1018900" y="2598271"/>
            <a:ext cx="9405260" cy="99123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200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ETAPA 2</a:t>
            </a:r>
            <a:r>
              <a:rPr lang="en-US" sz="3200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3200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0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DESEMNAREA UNUI EXPERT DIN REXCD </a:t>
            </a:r>
            <a:r>
              <a:rPr lang="ro-RO" sz="20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</a:t>
            </a:r>
            <a:r>
              <a:rPr lang="en-US" sz="20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VEDEREA EFECTU</a:t>
            </a:r>
            <a:r>
              <a:rPr lang="ro-RO" sz="20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Ă</a:t>
            </a:r>
            <a:r>
              <a:rPr lang="en-US" sz="20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RII EXPERTIZEI</a:t>
            </a:r>
            <a:endParaRPr lang="en-US" sz="2000" dirty="0">
              <a:latin typeface="Trebuchet MS" panose="020B0603020202020204" pitchFamily="34" charset="0"/>
            </a:endParaRPr>
          </a:p>
        </p:txBody>
      </p:sp>
      <p:sp>
        <p:nvSpPr>
          <p:cNvPr id="13" name="Title 5"/>
          <p:cNvSpPr txBox="1">
            <a:spLocks/>
          </p:cNvSpPr>
          <p:nvPr/>
        </p:nvSpPr>
        <p:spPr>
          <a:xfrm>
            <a:off x="2076991" y="4003840"/>
            <a:ext cx="8630197" cy="95608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200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ETAPA 3</a:t>
            </a:r>
            <a:r>
              <a:rPr lang="en-US" sz="3200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3200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o-RO" sz="20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</a:t>
            </a:r>
            <a:r>
              <a:rPr lang="en-US" sz="20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NCHEIEREA CONTRACTULUI DE EXPERTIZ</a:t>
            </a:r>
            <a:r>
              <a:rPr lang="ro-RO" sz="20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Ă</a:t>
            </a:r>
            <a:r>
              <a:rPr lang="en-US" sz="20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20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</a:t>
            </a:r>
            <a:r>
              <a:rPr lang="en-US" sz="20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VEDEREA CERTIFIC</a:t>
            </a:r>
            <a:r>
              <a:rPr lang="ro-RO" sz="20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Ă</a:t>
            </a:r>
            <a:r>
              <a:rPr lang="en-US" sz="20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RII</a:t>
            </a:r>
            <a:endParaRPr lang="en-US" sz="2000" dirty="0">
              <a:latin typeface="Trebuchet MS" panose="020B0603020202020204" pitchFamily="34" charset="0"/>
            </a:endParaRPr>
          </a:p>
        </p:txBody>
      </p:sp>
      <p:sp>
        <p:nvSpPr>
          <p:cNvPr id="14" name="Title 5"/>
          <p:cNvSpPr txBox="1">
            <a:spLocks/>
          </p:cNvSpPr>
          <p:nvPr/>
        </p:nvSpPr>
        <p:spPr>
          <a:xfrm>
            <a:off x="2181226" y="5056003"/>
            <a:ext cx="7254242" cy="911383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200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ETAPA 4</a:t>
            </a:r>
            <a:r>
              <a:rPr lang="en-US" sz="3200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3200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0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REALIZAREA EXPERTIZEI </a:t>
            </a:r>
            <a:r>
              <a:rPr lang="ro-RO" sz="20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</a:t>
            </a:r>
            <a:r>
              <a:rPr lang="en-US" sz="20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VEDEREA CERTIFIC</a:t>
            </a:r>
            <a:r>
              <a:rPr lang="ro-RO" sz="20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Ă</a:t>
            </a:r>
            <a:r>
              <a:rPr lang="en-US" sz="20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RII</a:t>
            </a:r>
            <a:endParaRPr lang="en-US" sz="2000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514280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2155099" y="6213249"/>
            <a:ext cx="859591" cy="365125"/>
          </a:xfrm>
        </p:spPr>
        <p:txBody>
          <a:bodyPr/>
          <a:lstStyle/>
          <a:p>
            <a:fld id="{8B25A95A-2EA1-403D-B862-401BECA60620}" type="datetime1">
              <a:rPr lang="ro-RO" smtClean="0"/>
              <a:t>25.04.2023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181226" y="6394270"/>
            <a:ext cx="3070044" cy="365125"/>
          </a:xfrm>
        </p:spPr>
        <p:txBody>
          <a:bodyPr/>
          <a:lstStyle/>
          <a:p>
            <a:r>
              <a:rPr lang="it-IT" dirty="0"/>
              <a:t>MINISTERUL CERCETARII, INOVARII SI DIGITALIZARII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678195" y="6213249"/>
            <a:ext cx="339634" cy="365125"/>
          </a:xfrm>
        </p:spPr>
        <p:txBody>
          <a:bodyPr/>
          <a:lstStyle/>
          <a:p>
            <a:fld id="{31B714D1-919F-4A46-B1D4-F469FB220DAF}" type="slidenum">
              <a:rPr lang="en-US" smtClean="0"/>
              <a:t>9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1275805" y="522513"/>
            <a:ext cx="10572207" cy="836023"/>
          </a:xfrm>
        </p:spPr>
        <p:txBody>
          <a:bodyPr>
            <a:normAutofit fontScale="90000"/>
          </a:bodyPr>
          <a:lstStyle/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en-US" sz="3200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ETAPA 1</a:t>
            </a:r>
            <a:br>
              <a:rPr lang="en-US" sz="3200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o-RO" sz="2000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Solicitarea expertizei în vederea certificării </a:t>
            </a:r>
            <a:r>
              <a:rPr lang="ro-RO" sz="2000" b="1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activităţilor</a:t>
            </a:r>
            <a:r>
              <a:rPr lang="ro-RO" sz="2000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cercetare-dezvoltare</a:t>
            </a:r>
            <a:endParaRPr lang="en-US" sz="2000" dirty="0">
              <a:latin typeface="Trebuchet MS" panose="020B0603020202020204" pitchFamily="34" charset="0"/>
            </a:endParaRPr>
          </a:p>
        </p:txBody>
      </p:sp>
      <p:sp>
        <p:nvSpPr>
          <p:cNvPr id="10" name="Title 5"/>
          <p:cNvSpPr txBox="1">
            <a:spLocks/>
          </p:cNvSpPr>
          <p:nvPr/>
        </p:nvSpPr>
        <p:spPr>
          <a:xfrm>
            <a:off x="1275805" y="2124892"/>
            <a:ext cx="9914709" cy="302187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dirty="0">
                <a:solidFill>
                  <a:srgbClr val="FFFF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CONTRIBUABILUL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ANALIZEAZ</a:t>
            </a:r>
            <a:r>
              <a:rPr lang="ro-RO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Ă</a:t>
            </a: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DAC</a:t>
            </a:r>
            <a:r>
              <a:rPr lang="ro-RO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Ă</a:t>
            </a: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ACTIVIT</a:t>
            </a:r>
            <a:r>
              <a:rPr lang="ro-RO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ĂȚ</a:t>
            </a: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ILE DESF</a:t>
            </a:r>
            <a:r>
              <a:rPr lang="ro-RO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ĂȘ</a:t>
            </a: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URATE SUNT ACTIVIT</a:t>
            </a:r>
            <a:r>
              <a:rPr lang="ro-RO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ĂȚ</a:t>
            </a: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DE CERCETARE-DEZVOLTARE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DAC</a:t>
            </a:r>
            <a:r>
              <a:rPr lang="ro-RO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Ă</a:t>
            </a: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 ACTIVIT</a:t>
            </a:r>
            <a:r>
              <a:rPr lang="ro-RO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ĂȚ</a:t>
            </a: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ILE SUNT DE CERCETARE-DEZVOLTARE, SOLICIT</a:t>
            </a:r>
            <a:r>
              <a:rPr lang="ro-RO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Ă</a:t>
            </a: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 MCID DESEMNAREA UNUI EXPERT REXCD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TRANSMITE O CERERE DE EXPERTIZ</a:t>
            </a:r>
            <a:r>
              <a:rPr lang="ro-RO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Ă</a:t>
            </a: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 COMPLETAT</a:t>
            </a:r>
            <a:r>
              <a:rPr lang="ro-RO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Ă</a:t>
            </a: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 </a:t>
            </a:r>
            <a:r>
              <a:rPr lang="ro-RO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Ș</a:t>
            </a: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I ASUMAT</a:t>
            </a:r>
            <a:r>
              <a:rPr lang="ro-RO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Ă</a:t>
            </a: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 DE REPREZENTANTUL LEGAL CONFORM  ANEXA 3.1 LA OMCID 21578/2022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SE ASIGUR</a:t>
            </a:r>
            <a:r>
              <a:rPr lang="ro-RO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Ă</a:t>
            </a: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 C</a:t>
            </a:r>
            <a:r>
              <a:rPr lang="ro-RO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Ă</a:t>
            </a: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 SUNT COMPLETATE CORECT TOATE C</a:t>
            </a:r>
            <a:r>
              <a:rPr lang="ro-RO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Â</a:t>
            </a: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MPURILE DIN CEREREA DE EXPERTIZ</a:t>
            </a:r>
            <a:r>
              <a:rPr lang="ro-RO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Ă</a:t>
            </a:r>
            <a:endParaRPr lang="en-US" sz="1600" b="1" dirty="0">
              <a:solidFill>
                <a:srgbClr val="FF0000"/>
              </a:solidFill>
              <a:latin typeface="Trebuchet MS" panose="020B060302020202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SE ASIGUR</a:t>
            </a:r>
            <a:r>
              <a:rPr lang="ro-RO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Ă</a:t>
            </a: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 C</a:t>
            </a:r>
            <a:r>
              <a:rPr lang="ro-RO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Ă</a:t>
            </a: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 </a:t>
            </a:r>
            <a:r>
              <a:rPr lang="ro-RO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Î</a:t>
            </a: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NCADREAZ</a:t>
            </a:r>
            <a:r>
              <a:rPr lang="ro-RO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Ă</a:t>
            </a: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 ACTIVIT</a:t>
            </a:r>
            <a:r>
              <a:rPr lang="ro-RO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ĂȚ</a:t>
            </a: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ILE PROIECTULUI PE DOMENII </a:t>
            </a:r>
            <a:r>
              <a:rPr lang="ro-RO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Ș</a:t>
            </a: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I SUBDOMENII DE CERCETARE-DEZVOLTARE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CERERILE DE EXPERTIZ</a:t>
            </a:r>
            <a:r>
              <a:rPr lang="ro-RO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Ă</a:t>
            </a: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 CARE NU SUNT COMPLETATE CORECT NU SE </a:t>
            </a:r>
            <a:r>
              <a:rPr lang="ro-RO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Î</a:t>
            </a:r>
            <a:r>
              <a:rPr lang="en-US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NREGISTREAZ</a:t>
            </a:r>
            <a:r>
              <a:rPr lang="ro-RO" sz="1600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Ă</a:t>
            </a:r>
            <a:endParaRPr lang="en-US" sz="1600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126970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557</TotalTime>
  <Words>1456</Words>
  <Application>Microsoft Office PowerPoint</Application>
  <PresentationFormat>Widescreen</PresentationFormat>
  <Paragraphs>190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Calibri</vt:lpstr>
      <vt:lpstr>Times New Roman</vt:lpstr>
      <vt:lpstr>Trebuchet MS</vt:lpstr>
      <vt:lpstr>Tw Cen MT</vt:lpstr>
      <vt:lpstr>Wingdings</vt:lpstr>
      <vt:lpstr>Circuit</vt:lpstr>
      <vt:lpstr>ELEMENTELE PRINCIPALE ALE PROCESULUI DE EXPERTIZĂ</vt:lpstr>
      <vt:lpstr>CADRUL LEGAL</vt:lpstr>
      <vt:lpstr>FACILITĂȚI FISCALE</vt:lpstr>
      <vt:lpstr>ACTIVITĂȚI ELIGIBILE</vt:lpstr>
      <vt:lpstr>CRITERII ESENȚIALE ALE ACTIVITĂȚII DE CD</vt:lpstr>
      <vt:lpstr>DOCUMENTELE PROCESULUI DE EXPERTIZĂ</vt:lpstr>
      <vt:lpstr>FLUXUL PROCESULUI DE EXPERTIZA</vt:lpstr>
      <vt:lpstr>ETAPA 1 Solicitarea expertizei în vederea certificării activităţilor de cercetare-dezvoltare</vt:lpstr>
      <vt:lpstr>ETAPA 1 Solicitarea expertizei în vederea certificării activităţilor de cercetare-dezvoltare</vt:lpstr>
      <vt:lpstr>ETAPA 2 DESEMNAREA UNUI EXPERT DIN REXCD IN VEDEREA EFECTUARII EXPERTIZEI</vt:lpstr>
      <vt:lpstr>ETAPA 3 ÎNCHEIEREA CONTRACTULUI DE EXPERTIZĂ ÎN VEDEREA CERTIFICĂRII</vt:lpstr>
      <vt:lpstr>ETAPA 4 REALIZAREA EXPERIZEI ÎN VEDEREA CERTIFICĂRII</vt:lpstr>
      <vt:lpstr>CONCILIEREA</vt:lpstr>
      <vt:lpstr>AVIZUL DE CONFORMITATE</vt:lpstr>
      <vt:lpstr>Pentru JUSTIFICAREA APLICĂRII facilităților fiscale CONTRIBUABILUL  prezintă LA ANAF</vt:lpstr>
      <vt:lpstr>IMPORTANT</vt:lpstr>
      <vt:lpstr>IMPORTANT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etapa 1 CONTRIBUABILUL Cerere de expertiză Solicitarea expertizei în vederea certificării activităţilor de cercetare-dezvoltare</dc:title>
  <dc:creator>Iulian SCHIOPU</dc:creator>
  <cp:lastModifiedBy>George BALA</cp:lastModifiedBy>
  <cp:revision>100</cp:revision>
  <dcterms:created xsi:type="dcterms:W3CDTF">2023-03-07T11:46:56Z</dcterms:created>
  <dcterms:modified xsi:type="dcterms:W3CDTF">2023-04-25T12:33:21Z</dcterms:modified>
</cp:coreProperties>
</file>